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Lst>
  <p:notesMasterIdLst>
    <p:notesMasterId r:id="rId7"/>
  </p:notesMasterIdLst>
  <p:sldIdLst>
    <p:sldId id="257" r:id="rId5"/>
    <p:sldId id="258" r:id="rId6"/>
    <p:sldId id="259" r:id="rId8"/>
    <p:sldId id="262" r:id="rId9"/>
    <p:sldId id="260" r:id="rId10"/>
    <p:sldId id="340" r:id="rId11"/>
    <p:sldId id="267" r:id="rId12"/>
    <p:sldId id="269" r:id="rId13"/>
    <p:sldId id="301" r:id="rId14"/>
    <p:sldId id="270" r:id="rId15"/>
    <p:sldId id="271" r:id="rId16"/>
    <p:sldId id="273" r:id="rId17"/>
    <p:sldId id="274" r:id="rId18"/>
    <p:sldId id="276" r:id="rId19"/>
    <p:sldId id="277" r:id="rId20"/>
    <p:sldId id="279" r:id="rId21"/>
    <p:sldId id="281" r:id="rId22"/>
    <p:sldId id="282" r:id="rId23"/>
    <p:sldId id="283" r:id="rId24"/>
    <p:sldId id="302" r:id="rId25"/>
    <p:sldId id="286" r:id="rId26"/>
    <p:sldId id="328" r:id="rId27"/>
    <p:sldId id="287" r:id="rId28"/>
    <p:sldId id="289" r:id="rId29"/>
    <p:sldId id="290" r:id="rId30"/>
    <p:sldId id="291" r:id="rId31"/>
    <p:sldId id="294" r:id="rId32"/>
    <p:sldId id="295" r:id="rId33"/>
    <p:sldId id="300" r:id="rId34"/>
    <p:sldId id="296" r:id="rId35"/>
    <p:sldId id="297" r:id="rId36"/>
    <p:sldId id="298" r:id="rId37"/>
  </p:sldIdLst>
  <p:sldSz cx="9144000" cy="6858000" type="screen4x3"/>
  <p:notesSz cx="6858000" cy="9144000"/>
  <p:custDataLst>
    <p:tags r:id="rId41"/>
  </p:custDataLst>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5" d="100"/>
          <a:sy n="65" d="100"/>
        </p:scale>
        <p:origin x="1536" y="54"/>
      </p:cViewPr>
      <p:guideLst>
        <p:guide orient="horz" pos="219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1" Type="http://schemas.openxmlformats.org/officeDocument/2006/relationships/tags" Target="tags/tag1.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812BA12-937D-4894-8E8D-4477F3C0AFDE}" type="slidenum">
              <a:rPr kumimoji="0" lang="zh-CN" altLang="en-US" sz="1200" b="0" i="0" u="none" strike="noStrike" kern="1200" cap="none" spc="0" normalizeH="0" baseline="0" noProof="1" dirty="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幻灯片图像占位符 1"/>
          <p:cNvSpPr>
            <a:spLocks noGrp="1" noRot="1" noChangeAspect="1" noTextEdit="1"/>
          </p:cNvSpPr>
          <p:nvPr>
            <p:ph type="sldImg"/>
          </p:nvPr>
        </p:nvSpPr>
        <p:spPr>
          <a:ln>
            <a:solidFill>
              <a:srgbClr val="000000">
                <a:alpha val="100000"/>
              </a:srgbClr>
            </a:solidFill>
            <a:miter lim="800000"/>
          </a:ln>
        </p:spPr>
      </p:sp>
      <p:sp>
        <p:nvSpPr>
          <p:cNvPr id="8195"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en-US" sz="1200" dirty="0">
                <a:solidFill>
                  <a:srgbClr val="000000"/>
                </a:solidFill>
              </a:rPr>
            </a:fld>
            <a:endParaRPr lang="en-US" altLang="en-US" sz="1200"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solidFill>
            <a:miter/>
          </a:ln>
        </p:spPr>
      </p:sp>
      <p:sp>
        <p:nvSpPr>
          <p:cNvPr id="409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buNone/>
            </a:pPr>
            <a:fld id="{9A0DB2DC-4C9A-4742-B13C-FB6460FD3503}" type="slidenum">
              <a:rPr lang="en-US" altLang="en-US" sz="1200" dirty="0"/>
            </a:fld>
            <a:endParaRPr lang="en-US"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7" name="矩形 16"/>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 name="文本框 436812"/>
          <p:cNvSpPr txBox="1">
            <a:spLocks noChangeArrowheads="1"/>
          </p:cNvSpPr>
          <p:nvPr/>
        </p:nvSpPr>
        <p:spPr bwMode="auto">
          <a:xfrm>
            <a:off x="76200" y="6477000"/>
            <a:ext cx="160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1" name="文本框 436811"/>
          <p:cNvSpPr txBox="1">
            <a:spLocks noChangeArrowheads="1"/>
          </p:cNvSpPr>
          <p:nvPr/>
        </p:nvSpPr>
        <p:spPr bwMode="auto">
          <a:xfrm>
            <a:off x="276225" y="6007100"/>
            <a:ext cx="1169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2" name="矩形 21"/>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7" name="矩形 26"/>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8" name="矩形 27"/>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1" name="矩形 30"/>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anchor="t"/>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824793A-7727-47AF-9613-0E9D05C86484}"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nodeType="withEffect">
                                  <p:stCondLst>
                                    <p:cond delay="20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22" presetClass="entr" presetSubtype="1" fill="hold"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par>
                                <p:cTn id="14" presetID="22" presetClass="entr" presetSubtype="1" fill="hold"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par>
                                <p:cTn id="17" presetID="47" presetClass="entr" presetSubtype="0" fill="hold"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31"/>
                                        </p:tgtEl>
                                      </p:cBhvr>
                                      <p:by x="150000" y="150000"/>
                                    </p:animScale>
                                  </p:childTnLst>
                                </p:cTn>
                              </p:par>
                              <p:par>
                                <p:cTn id="70" presetID="6" presetClass="emph" presetSubtype="0" fill="hold" nodeType="withEffect">
                                  <p:stCondLst>
                                    <p:cond delay="200"/>
                                  </p:stCondLst>
                                  <p:childTnLst>
                                    <p:animScale>
                                      <p:cBhvr>
                                        <p:cTn id="71" dur="500" fill="hold"/>
                                        <p:tgtEl>
                                          <p:spTgt spid="27"/>
                                        </p:tgtEl>
                                      </p:cBhvr>
                                      <p:by x="150000" y="150000"/>
                                    </p:animScale>
                                  </p:childTnLst>
                                </p:cTn>
                              </p:par>
                              <p:par>
                                <p:cTn id="72" presetID="6" presetClass="emph" presetSubtype="0" fill="hold" nodeType="withEffect">
                                  <p:stCondLst>
                                    <p:cond delay="400"/>
                                  </p:stCondLst>
                                  <p:childTnLst>
                                    <p:animScale>
                                      <p:cBhvr>
                                        <p:cTn id="73" dur="500" fill="hold"/>
                                        <p:tgtEl>
                                          <p:spTgt spid="26"/>
                                        </p:tgtEl>
                                      </p:cBhvr>
                                      <p:by x="150000" y="150000"/>
                                    </p:animScale>
                                  </p:childTnLst>
                                </p:cTn>
                              </p:par>
                              <p:par>
                                <p:cTn id="74" presetID="6" presetClass="emph" presetSubtype="0" fill="hold" nodeType="withEffect">
                                  <p:stCondLst>
                                    <p:cond delay="800"/>
                                  </p:stCondLst>
                                  <p:childTnLst>
                                    <p:animScale>
                                      <p:cBhvr>
                                        <p:cTn id="75" dur="500" fill="hold"/>
                                        <p:tgtEl>
                                          <p:spTgt spid="25"/>
                                        </p:tgtEl>
                                      </p:cBhvr>
                                      <p:by x="150000" y="150000"/>
                                    </p:animScale>
                                  </p:childTnLst>
                                </p:cTn>
                              </p:par>
                              <p:par>
                                <p:cTn id="76" presetID="6" presetClass="emph" presetSubtype="0" fill="hold" nodeType="withEffect">
                                  <p:stCondLst>
                                    <p:cond delay="1100"/>
                                  </p:stCondLst>
                                  <p:childTnLst>
                                    <p:animScale>
                                      <p:cBhvr>
                                        <p:cTn id="77" dur="500" fill="hold"/>
                                        <p:tgtEl>
                                          <p:spTgt spid="24"/>
                                        </p:tgtEl>
                                      </p:cBhvr>
                                      <p:by x="150000" y="150000"/>
                                    </p:animScale>
                                  </p:childTnLst>
                                </p:cTn>
                              </p:par>
                              <p:par>
                                <p:cTn id="78" presetID="6" presetClass="emph" presetSubtype="0" fill="hold" nodeType="withEffect">
                                  <p:stCondLst>
                                    <p:cond delay="1400"/>
                                  </p:stCondLst>
                                  <p:childTnLst>
                                    <p:animScale>
                                      <p:cBhvr>
                                        <p:cTn id="79" dur="500" fill="hold"/>
                                        <p:tgtEl>
                                          <p:spTgt spid="29"/>
                                        </p:tgtEl>
                                      </p:cBhvr>
                                      <p:by x="150000" y="150000"/>
                                    </p:animScale>
                                  </p:childTnLst>
                                </p:cTn>
                              </p:par>
                              <p:par>
                                <p:cTn id="80" presetID="6" presetClass="emph" presetSubtype="0" fill="hold" nodeType="withEffect">
                                  <p:stCondLst>
                                    <p:cond delay="1700"/>
                                  </p:stCondLst>
                                  <p:childTnLst>
                                    <p:animScale>
                                      <p:cBhvr>
                                        <p:cTn id="81" dur="500" fill="hold"/>
                                        <p:tgtEl>
                                          <p:spTgt spid="28"/>
                                        </p:tgtEl>
                                      </p:cBhvr>
                                      <p:by x="150000" y="150000"/>
                                    </p:animScale>
                                  </p:childTnLst>
                                </p:cTn>
                              </p:par>
                              <p:par>
                                <p:cTn id="82" presetID="6" presetClass="emph" presetSubtype="0" fill="hold" nodeType="withEffect">
                                  <p:stCondLst>
                                    <p:cond delay="2000"/>
                                  </p:stCondLst>
                                  <p:childTnLst>
                                    <p:animScale>
                                      <p:cBhvr>
                                        <p:cTn id="83" dur="500" fill="hold"/>
                                        <p:tgtEl>
                                          <p:spTgt spid="23"/>
                                        </p:tgtEl>
                                      </p:cBhvr>
                                      <p:by x="150000" y="150000"/>
                                    </p:animScale>
                                  </p:childTnLst>
                                </p:cTn>
                              </p:par>
                              <p:par>
                                <p:cTn id="84" presetID="6" presetClass="emph" presetSubtype="0" fill="hold" nodeType="withEffect">
                                  <p:stCondLst>
                                    <p:cond delay="2200"/>
                                  </p:stCondLst>
                                  <p:childTnLst>
                                    <p:animScale>
                                      <p:cBhvr>
                                        <p:cTn id="85" dur="500" fill="hold"/>
                                        <p:tgtEl>
                                          <p:spTgt spid="22"/>
                                        </p:tgtEl>
                                      </p:cBhvr>
                                      <p:by x="150000" y="150000"/>
                                    </p:animScale>
                                  </p:childTnLst>
                                </p:cTn>
                              </p:par>
                              <p:par>
                                <p:cTn id="86" presetID="6" presetClass="emph" presetSubtype="0" fill="hold" nodeType="withEffect">
                                  <p:stCondLst>
                                    <p:cond delay="2300"/>
                                  </p:stCondLst>
                                  <p:childTnLst>
                                    <p:animScale>
                                      <p:cBhvr>
                                        <p:cTn id="87" dur="500" fill="hold"/>
                                        <p:tgtEl>
                                          <p:spTgt spid="19"/>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30"/>
                                        </p:tgtEl>
                                      </p:cBhvr>
                                      <p:by x="150000" y="150000"/>
                                    </p:animScale>
                                  </p:childTnLst>
                                </p:cTn>
                              </p:par>
                              <p:par>
                                <p:cTn id="91" presetID="6" presetClass="emph" presetSubtype="0" fill="hold" nodeType="withEffect">
                                  <p:stCondLst>
                                    <p:cond delay="400"/>
                                  </p:stCondLst>
                                  <p:childTnLst>
                                    <p:animScale>
                                      <p:cBhvr>
                                        <p:cTn id="92" dur="500" fill="hold"/>
                                        <p:tgtEl>
                                          <p:spTgt spid="18"/>
                                        </p:tgtEl>
                                      </p:cBhvr>
                                      <p:by x="150000" y="150000"/>
                                    </p:animScale>
                                  </p:childTnLst>
                                </p:cTn>
                              </p:par>
                              <p:par>
                                <p:cTn id="93" presetID="6" presetClass="emph" presetSubtype="0" fill="hold" nodeType="withEffect">
                                  <p:stCondLst>
                                    <p:cond delay="800"/>
                                  </p:stCondLst>
                                  <p:childTnLst>
                                    <p:animScale>
                                      <p:cBhvr>
                                        <p:cTn id="94" dur="500" fill="hold"/>
                                        <p:tgtEl>
                                          <p:spTgt spid="17"/>
                                        </p:tgtEl>
                                      </p:cBhvr>
                                      <p:by x="150000" y="150000"/>
                                    </p:animScale>
                                  </p:childTnLst>
                                </p:cTn>
                              </p:par>
                              <p:par>
                                <p:cTn id="95" presetID="6" presetClass="emph" presetSubtype="0" fill="hold" nodeType="withEffect">
                                  <p:stCondLst>
                                    <p:cond delay="1100"/>
                                  </p:stCondLst>
                                  <p:childTnLst>
                                    <p:animScale>
                                      <p:cBhvr>
                                        <p:cTn id="96" dur="5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7" name="矩形 16"/>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 name="文本框 436812"/>
          <p:cNvSpPr txBox="1">
            <a:spLocks noChangeArrowheads="1"/>
          </p:cNvSpPr>
          <p:nvPr/>
        </p:nvSpPr>
        <p:spPr bwMode="auto">
          <a:xfrm>
            <a:off x="76200" y="6477000"/>
            <a:ext cx="160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1" name="文本框 436811"/>
          <p:cNvSpPr txBox="1">
            <a:spLocks noChangeArrowheads="1"/>
          </p:cNvSpPr>
          <p:nvPr/>
        </p:nvSpPr>
        <p:spPr bwMode="auto">
          <a:xfrm>
            <a:off x="276225" y="6007100"/>
            <a:ext cx="1169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2" name="矩形 21"/>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7" name="矩形 26"/>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8" name="矩形 27"/>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1" name="矩形 30"/>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anchor="t"/>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A2D0F7C-F170-4FCE-BA7F-8C471D210D47}"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nodeType="withEffect">
                                  <p:stCondLst>
                                    <p:cond delay="20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22" presetClass="entr" presetSubtype="1" fill="hold"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par>
                                <p:cTn id="14" presetID="22" presetClass="entr" presetSubtype="1" fill="hold"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par>
                                <p:cTn id="17" presetID="47" presetClass="entr" presetSubtype="0" fill="hold"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31"/>
                                        </p:tgtEl>
                                      </p:cBhvr>
                                      <p:by x="150000" y="150000"/>
                                    </p:animScale>
                                  </p:childTnLst>
                                </p:cTn>
                              </p:par>
                              <p:par>
                                <p:cTn id="70" presetID="6" presetClass="emph" presetSubtype="0" fill="hold" nodeType="withEffect">
                                  <p:stCondLst>
                                    <p:cond delay="200"/>
                                  </p:stCondLst>
                                  <p:childTnLst>
                                    <p:animScale>
                                      <p:cBhvr>
                                        <p:cTn id="71" dur="500" fill="hold"/>
                                        <p:tgtEl>
                                          <p:spTgt spid="27"/>
                                        </p:tgtEl>
                                      </p:cBhvr>
                                      <p:by x="150000" y="150000"/>
                                    </p:animScale>
                                  </p:childTnLst>
                                </p:cTn>
                              </p:par>
                              <p:par>
                                <p:cTn id="72" presetID="6" presetClass="emph" presetSubtype="0" fill="hold" nodeType="withEffect">
                                  <p:stCondLst>
                                    <p:cond delay="400"/>
                                  </p:stCondLst>
                                  <p:childTnLst>
                                    <p:animScale>
                                      <p:cBhvr>
                                        <p:cTn id="73" dur="500" fill="hold"/>
                                        <p:tgtEl>
                                          <p:spTgt spid="26"/>
                                        </p:tgtEl>
                                      </p:cBhvr>
                                      <p:by x="150000" y="150000"/>
                                    </p:animScale>
                                  </p:childTnLst>
                                </p:cTn>
                              </p:par>
                              <p:par>
                                <p:cTn id="74" presetID="6" presetClass="emph" presetSubtype="0" fill="hold" nodeType="withEffect">
                                  <p:stCondLst>
                                    <p:cond delay="800"/>
                                  </p:stCondLst>
                                  <p:childTnLst>
                                    <p:animScale>
                                      <p:cBhvr>
                                        <p:cTn id="75" dur="500" fill="hold"/>
                                        <p:tgtEl>
                                          <p:spTgt spid="25"/>
                                        </p:tgtEl>
                                      </p:cBhvr>
                                      <p:by x="150000" y="150000"/>
                                    </p:animScale>
                                  </p:childTnLst>
                                </p:cTn>
                              </p:par>
                              <p:par>
                                <p:cTn id="76" presetID="6" presetClass="emph" presetSubtype="0" fill="hold" nodeType="withEffect">
                                  <p:stCondLst>
                                    <p:cond delay="1100"/>
                                  </p:stCondLst>
                                  <p:childTnLst>
                                    <p:animScale>
                                      <p:cBhvr>
                                        <p:cTn id="77" dur="500" fill="hold"/>
                                        <p:tgtEl>
                                          <p:spTgt spid="24"/>
                                        </p:tgtEl>
                                      </p:cBhvr>
                                      <p:by x="150000" y="150000"/>
                                    </p:animScale>
                                  </p:childTnLst>
                                </p:cTn>
                              </p:par>
                              <p:par>
                                <p:cTn id="78" presetID="6" presetClass="emph" presetSubtype="0" fill="hold" nodeType="withEffect">
                                  <p:stCondLst>
                                    <p:cond delay="1400"/>
                                  </p:stCondLst>
                                  <p:childTnLst>
                                    <p:animScale>
                                      <p:cBhvr>
                                        <p:cTn id="79" dur="500" fill="hold"/>
                                        <p:tgtEl>
                                          <p:spTgt spid="29"/>
                                        </p:tgtEl>
                                      </p:cBhvr>
                                      <p:by x="150000" y="150000"/>
                                    </p:animScale>
                                  </p:childTnLst>
                                </p:cTn>
                              </p:par>
                              <p:par>
                                <p:cTn id="80" presetID="6" presetClass="emph" presetSubtype="0" fill="hold" nodeType="withEffect">
                                  <p:stCondLst>
                                    <p:cond delay="1700"/>
                                  </p:stCondLst>
                                  <p:childTnLst>
                                    <p:animScale>
                                      <p:cBhvr>
                                        <p:cTn id="81" dur="500" fill="hold"/>
                                        <p:tgtEl>
                                          <p:spTgt spid="28"/>
                                        </p:tgtEl>
                                      </p:cBhvr>
                                      <p:by x="150000" y="150000"/>
                                    </p:animScale>
                                  </p:childTnLst>
                                </p:cTn>
                              </p:par>
                              <p:par>
                                <p:cTn id="82" presetID="6" presetClass="emph" presetSubtype="0" fill="hold" nodeType="withEffect">
                                  <p:stCondLst>
                                    <p:cond delay="2000"/>
                                  </p:stCondLst>
                                  <p:childTnLst>
                                    <p:animScale>
                                      <p:cBhvr>
                                        <p:cTn id="83" dur="500" fill="hold"/>
                                        <p:tgtEl>
                                          <p:spTgt spid="23"/>
                                        </p:tgtEl>
                                      </p:cBhvr>
                                      <p:by x="150000" y="150000"/>
                                    </p:animScale>
                                  </p:childTnLst>
                                </p:cTn>
                              </p:par>
                              <p:par>
                                <p:cTn id="84" presetID="6" presetClass="emph" presetSubtype="0" fill="hold" nodeType="withEffect">
                                  <p:stCondLst>
                                    <p:cond delay="2200"/>
                                  </p:stCondLst>
                                  <p:childTnLst>
                                    <p:animScale>
                                      <p:cBhvr>
                                        <p:cTn id="85" dur="500" fill="hold"/>
                                        <p:tgtEl>
                                          <p:spTgt spid="22"/>
                                        </p:tgtEl>
                                      </p:cBhvr>
                                      <p:by x="150000" y="150000"/>
                                    </p:animScale>
                                  </p:childTnLst>
                                </p:cTn>
                              </p:par>
                              <p:par>
                                <p:cTn id="86" presetID="6" presetClass="emph" presetSubtype="0" fill="hold" nodeType="withEffect">
                                  <p:stCondLst>
                                    <p:cond delay="2300"/>
                                  </p:stCondLst>
                                  <p:childTnLst>
                                    <p:animScale>
                                      <p:cBhvr>
                                        <p:cTn id="87" dur="500" fill="hold"/>
                                        <p:tgtEl>
                                          <p:spTgt spid="19"/>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30"/>
                                        </p:tgtEl>
                                      </p:cBhvr>
                                      <p:by x="150000" y="150000"/>
                                    </p:animScale>
                                  </p:childTnLst>
                                </p:cTn>
                              </p:par>
                              <p:par>
                                <p:cTn id="91" presetID="6" presetClass="emph" presetSubtype="0" fill="hold" nodeType="withEffect">
                                  <p:stCondLst>
                                    <p:cond delay="400"/>
                                  </p:stCondLst>
                                  <p:childTnLst>
                                    <p:animScale>
                                      <p:cBhvr>
                                        <p:cTn id="92" dur="500" fill="hold"/>
                                        <p:tgtEl>
                                          <p:spTgt spid="18"/>
                                        </p:tgtEl>
                                      </p:cBhvr>
                                      <p:by x="150000" y="150000"/>
                                    </p:animScale>
                                  </p:childTnLst>
                                </p:cTn>
                              </p:par>
                              <p:par>
                                <p:cTn id="93" presetID="6" presetClass="emph" presetSubtype="0" fill="hold" nodeType="withEffect">
                                  <p:stCondLst>
                                    <p:cond delay="800"/>
                                  </p:stCondLst>
                                  <p:childTnLst>
                                    <p:animScale>
                                      <p:cBhvr>
                                        <p:cTn id="94" dur="500" fill="hold"/>
                                        <p:tgtEl>
                                          <p:spTgt spid="17"/>
                                        </p:tgtEl>
                                      </p:cBhvr>
                                      <p:by x="150000" y="150000"/>
                                    </p:animScale>
                                  </p:childTnLst>
                                </p:cTn>
                              </p:par>
                              <p:par>
                                <p:cTn id="95" presetID="6" presetClass="emph" presetSubtype="0" fill="hold" nodeType="withEffect">
                                  <p:stCondLst>
                                    <p:cond delay="1100"/>
                                  </p:stCondLst>
                                  <p:childTnLst>
                                    <p:animScale>
                                      <p:cBhvr>
                                        <p:cTn id="96" dur="5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8177213" y="-11112"/>
            <a:ext cx="230188" cy="6858000"/>
          </a:xfrm>
          <a:prstGeom prst="rect">
            <a:avLst/>
          </a:prstGeom>
          <a:solidFill>
            <a:schemeClr val="accent2">
              <a:alpha val="1803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7" name="矩形 16"/>
          <p:cNvSpPr>
            <a:spLocks noChangeArrowheads="1"/>
          </p:cNvSpPr>
          <p:nvPr/>
        </p:nvSpPr>
        <p:spPr bwMode="auto">
          <a:xfrm>
            <a:off x="8045450" y="4763"/>
            <a:ext cx="168275" cy="6858000"/>
          </a:xfrm>
          <a:prstGeom prst="rect">
            <a:avLst/>
          </a:prstGeom>
          <a:solidFill>
            <a:schemeClr val="accent2">
              <a:alpha val="1215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7953375" y="4763"/>
            <a:ext cx="136525" cy="6858000"/>
          </a:xfrm>
          <a:prstGeom prst="rect">
            <a:avLst/>
          </a:prstGeom>
          <a:solidFill>
            <a:schemeClr val="accent2">
              <a:alpha val="588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8664575" y="0"/>
            <a:ext cx="474663" cy="6858000"/>
          </a:xfrm>
          <a:prstGeom prst="rect">
            <a:avLst/>
          </a:prstGeom>
          <a:solidFill>
            <a:schemeClr val="accent2">
              <a:alpha val="27843"/>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 name="文本框 436812"/>
          <p:cNvSpPr txBox="1">
            <a:spLocks noChangeArrowheads="1"/>
          </p:cNvSpPr>
          <p:nvPr/>
        </p:nvSpPr>
        <p:spPr bwMode="auto">
          <a:xfrm>
            <a:off x="76200" y="6477000"/>
            <a:ext cx="160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1" name="文本框 436811"/>
          <p:cNvSpPr txBox="1">
            <a:spLocks noChangeArrowheads="1"/>
          </p:cNvSpPr>
          <p:nvPr/>
        </p:nvSpPr>
        <p:spPr bwMode="auto">
          <a:xfrm>
            <a:off x="276225" y="6007100"/>
            <a:ext cx="1169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2" name="矩形 21"/>
          <p:cNvSpPr>
            <a:spLocks noChangeArrowheads="1"/>
          </p:cNvSpPr>
          <p:nvPr/>
        </p:nvSpPr>
        <p:spPr bwMode="auto">
          <a:xfrm>
            <a:off x="8366125" y="20638"/>
            <a:ext cx="344488" cy="6858000"/>
          </a:xfrm>
          <a:prstGeom prst="rect">
            <a:avLst/>
          </a:prstGeom>
          <a:solidFill>
            <a:schemeClr val="accent2">
              <a:alpha val="2313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7339013" y="52388"/>
            <a:ext cx="136525" cy="6858000"/>
          </a:xfrm>
          <a:prstGeom prst="rect">
            <a:avLst/>
          </a:prstGeom>
          <a:solidFill>
            <a:schemeClr val="accent2">
              <a:alpha val="1490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6505575" y="0"/>
            <a:ext cx="446088" cy="6858000"/>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6018213" y="-19050"/>
            <a:ext cx="547688" cy="6938963"/>
          </a:xfrm>
          <a:prstGeom prst="rect">
            <a:avLst/>
          </a:prstGeom>
          <a:solidFill>
            <a:schemeClr val="accent2">
              <a:alpha val="47058"/>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5359400" y="-17462"/>
            <a:ext cx="728663" cy="6938963"/>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7" name="矩形 26"/>
          <p:cNvSpPr>
            <a:spLocks noChangeArrowheads="1"/>
          </p:cNvSpPr>
          <p:nvPr/>
        </p:nvSpPr>
        <p:spPr bwMode="auto">
          <a:xfrm>
            <a:off x="4375150" y="0"/>
            <a:ext cx="1060450" cy="6858000"/>
          </a:xfrm>
          <a:prstGeom prst="rect">
            <a:avLst/>
          </a:prstGeom>
          <a:solidFill>
            <a:schemeClr val="accent2">
              <a:alpha val="63921"/>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8" name="矩形 27"/>
          <p:cNvSpPr>
            <a:spLocks noChangeArrowheads="1"/>
          </p:cNvSpPr>
          <p:nvPr/>
        </p:nvSpPr>
        <p:spPr bwMode="auto">
          <a:xfrm>
            <a:off x="7158038" y="12700"/>
            <a:ext cx="227013" cy="6858000"/>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6902450" y="-11112"/>
            <a:ext cx="303213" cy="6858000"/>
          </a:xfrm>
          <a:prstGeom prst="rect">
            <a:avLst/>
          </a:prstGeom>
          <a:solidFill>
            <a:schemeClr val="accent2">
              <a:alpha val="30196"/>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3071813" y="0"/>
            <a:ext cx="1417638" cy="6858000"/>
          </a:xfrm>
          <a:prstGeom prst="rect">
            <a:avLst/>
          </a:prstGeom>
          <a:solidFill>
            <a:schemeClr val="accent2">
              <a:alpha val="70195"/>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1" name="矩形 30"/>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anchor="t"/>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824793A-7727-47AF-9613-0E9D05C86484}"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nodeType="withEffect">
                                  <p:stCondLst>
                                    <p:cond delay="20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22" presetClass="entr" presetSubtype="1" fill="hold" nodeType="withEffect">
                                  <p:stCondLst>
                                    <p:cond delay="50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par>
                                <p:cTn id="14" presetID="22" presetClass="entr" presetSubtype="1" fill="hold" nodeType="withEffect">
                                  <p:stCondLst>
                                    <p:cond delay="80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500"/>
                                        <p:tgtEl>
                                          <p:spTgt spid="26"/>
                                        </p:tgtEl>
                                      </p:cBhvr>
                                    </p:animEffect>
                                  </p:childTnLst>
                                </p:cTn>
                              </p:par>
                              <p:par>
                                <p:cTn id="17" presetID="47" presetClass="entr" presetSubtype="0" fill="hold"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anim calcmode="lin" valueType="num">
                                      <p:cBhvr>
                                        <p:cTn id="45" dur="500" fill="hold"/>
                                        <p:tgtEl>
                                          <p:spTgt spid="17"/>
                                        </p:tgtEl>
                                        <p:attrNameLst>
                                          <p:attrName>ppt_x</p:attrName>
                                        </p:attrNameLst>
                                      </p:cBhvr>
                                      <p:tavLst>
                                        <p:tav tm="0">
                                          <p:val>
                                            <p:strVal val="#ppt_x"/>
                                          </p:val>
                                        </p:tav>
                                        <p:tav tm="100000">
                                          <p:val>
                                            <p:strVal val="#ppt_x"/>
                                          </p:val>
                                        </p:tav>
                                      </p:tavLst>
                                    </p:anim>
                                    <p:anim calcmode="lin" valueType="num">
                                      <p:cBhvr>
                                        <p:cTn id="46" dur="500" fill="hold"/>
                                        <p:tgtEl>
                                          <p:spTgt spid="1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anim calcmode="lin" valueType="num">
                                      <p:cBhvr>
                                        <p:cTn id="55" dur="500" fill="hold"/>
                                        <p:tgtEl>
                                          <p:spTgt spid="16"/>
                                        </p:tgtEl>
                                        <p:attrNameLst>
                                          <p:attrName>ppt_x</p:attrName>
                                        </p:attrNameLst>
                                      </p:cBhvr>
                                      <p:tavLst>
                                        <p:tav tm="0">
                                          <p:val>
                                            <p:strVal val="#ppt_x"/>
                                          </p:val>
                                        </p:tav>
                                        <p:tav tm="100000">
                                          <p:val>
                                            <p:strVal val="#ppt_x"/>
                                          </p:val>
                                        </p:tav>
                                      </p:tavLst>
                                    </p:anim>
                                    <p:anim calcmode="lin" valueType="num">
                                      <p:cBhvr>
                                        <p:cTn id="56" dur="500" fill="hold"/>
                                        <p:tgtEl>
                                          <p:spTgt spid="1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anim calcmode="lin" valueType="num">
                                      <p:cBhvr>
                                        <p:cTn id="65" dur="500" fill="hold"/>
                                        <p:tgtEl>
                                          <p:spTgt spid="19"/>
                                        </p:tgtEl>
                                        <p:attrNameLst>
                                          <p:attrName>ppt_x</p:attrName>
                                        </p:attrNameLst>
                                      </p:cBhvr>
                                      <p:tavLst>
                                        <p:tav tm="0">
                                          <p:val>
                                            <p:strVal val="#ppt_x"/>
                                          </p:val>
                                        </p:tav>
                                        <p:tav tm="100000">
                                          <p:val>
                                            <p:strVal val="#ppt_x"/>
                                          </p:val>
                                        </p:tav>
                                      </p:tavLst>
                                    </p:anim>
                                    <p:anim calcmode="lin" valueType="num">
                                      <p:cBhvr>
                                        <p:cTn id="66" dur="50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31"/>
                                        </p:tgtEl>
                                      </p:cBhvr>
                                      <p:by x="150000" y="150000"/>
                                    </p:animScale>
                                  </p:childTnLst>
                                </p:cTn>
                              </p:par>
                              <p:par>
                                <p:cTn id="70" presetID="6" presetClass="emph" presetSubtype="0" fill="hold" nodeType="withEffect">
                                  <p:stCondLst>
                                    <p:cond delay="200"/>
                                  </p:stCondLst>
                                  <p:childTnLst>
                                    <p:animScale>
                                      <p:cBhvr>
                                        <p:cTn id="71" dur="500" fill="hold"/>
                                        <p:tgtEl>
                                          <p:spTgt spid="27"/>
                                        </p:tgtEl>
                                      </p:cBhvr>
                                      <p:by x="150000" y="150000"/>
                                    </p:animScale>
                                  </p:childTnLst>
                                </p:cTn>
                              </p:par>
                              <p:par>
                                <p:cTn id="72" presetID="6" presetClass="emph" presetSubtype="0" fill="hold" nodeType="withEffect">
                                  <p:stCondLst>
                                    <p:cond delay="400"/>
                                  </p:stCondLst>
                                  <p:childTnLst>
                                    <p:animScale>
                                      <p:cBhvr>
                                        <p:cTn id="73" dur="500" fill="hold"/>
                                        <p:tgtEl>
                                          <p:spTgt spid="26"/>
                                        </p:tgtEl>
                                      </p:cBhvr>
                                      <p:by x="150000" y="150000"/>
                                    </p:animScale>
                                  </p:childTnLst>
                                </p:cTn>
                              </p:par>
                              <p:par>
                                <p:cTn id="74" presetID="6" presetClass="emph" presetSubtype="0" fill="hold" nodeType="withEffect">
                                  <p:stCondLst>
                                    <p:cond delay="800"/>
                                  </p:stCondLst>
                                  <p:childTnLst>
                                    <p:animScale>
                                      <p:cBhvr>
                                        <p:cTn id="75" dur="500" fill="hold"/>
                                        <p:tgtEl>
                                          <p:spTgt spid="25"/>
                                        </p:tgtEl>
                                      </p:cBhvr>
                                      <p:by x="150000" y="150000"/>
                                    </p:animScale>
                                  </p:childTnLst>
                                </p:cTn>
                              </p:par>
                              <p:par>
                                <p:cTn id="76" presetID="6" presetClass="emph" presetSubtype="0" fill="hold" nodeType="withEffect">
                                  <p:stCondLst>
                                    <p:cond delay="1100"/>
                                  </p:stCondLst>
                                  <p:childTnLst>
                                    <p:animScale>
                                      <p:cBhvr>
                                        <p:cTn id="77" dur="500" fill="hold"/>
                                        <p:tgtEl>
                                          <p:spTgt spid="24"/>
                                        </p:tgtEl>
                                      </p:cBhvr>
                                      <p:by x="150000" y="150000"/>
                                    </p:animScale>
                                  </p:childTnLst>
                                </p:cTn>
                              </p:par>
                              <p:par>
                                <p:cTn id="78" presetID="6" presetClass="emph" presetSubtype="0" fill="hold" nodeType="withEffect">
                                  <p:stCondLst>
                                    <p:cond delay="1400"/>
                                  </p:stCondLst>
                                  <p:childTnLst>
                                    <p:animScale>
                                      <p:cBhvr>
                                        <p:cTn id="79" dur="500" fill="hold"/>
                                        <p:tgtEl>
                                          <p:spTgt spid="29"/>
                                        </p:tgtEl>
                                      </p:cBhvr>
                                      <p:by x="150000" y="150000"/>
                                    </p:animScale>
                                  </p:childTnLst>
                                </p:cTn>
                              </p:par>
                              <p:par>
                                <p:cTn id="80" presetID="6" presetClass="emph" presetSubtype="0" fill="hold" nodeType="withEffect">
                                  <p:stCondLst>
                                    <p:cond delay="1700"/>
                                  </p:stCondLst>
                                  <p:childTnLst>
                                    <p:animScale>
                                      <p:cBhvr>
                                        <p:cTn id="81" dur="500" fill="hold"/>
                                        <p:tgtEl>
                                          <p:spTgt spid="28"/>
                                        </p:tgtEl>
                                      </p:cBhvr>
                                      <p:by x="150000" y="150000"/>
                                    </p:animScale>
                                  </p:childTnLst>
                                </p:cTn>
                              </p:par>
                              <p:par>
                                <p:cTn id="82" presetID="6" presetClass="emph" presetSubtype="0" fill="hold" nodeType="withEffect">
                                  <p:stCondLst>
                                    <p:cond delay="2000"/>
                                  </p:stCondLst>
                                  <p:childTnLst>
                                    <p:animScale>
                                      <p:cBhvr>
                                        <p:cTn id="83" dur="500" fill="hold"/>
                                        <p:tgtEl>
                                          <p:spTgt spid="23"/>
                                        </p:tgtEl>
                                      </p:cBhvr>
                                      <p:by x="150000" y="150000"/>
                                    </p:animScale>
                                  </p:childTnLst>
                                </p:cTn>
                              </p:par>
                              <p:par>
                                <p:cTn id="84" presetID="6" presetClass="emph" presetSubtype="0" fill="hold" nodeType="withEffect">
                                  <p:stCondLst>
                                    <p:cond delay="2200"/>
                                  </p:stCondLst>
                                  <p:childTnLst>
                                    <p:animScale>
                                      <p:cBhvr>
                                        <p:cTn id="85" dur="500" fill="hold"/>
                                        <p:tgtEl>
                                          <p:spTgt spid="22"/>
                                        </p:tgtEl>
                                      </p:cBhvr>
                                      <p:by x="150000" y="150000"/>
                                    </p:animScale>
                                  </p:childTnLst>
                                </p:cTn>
                              </p:par>
                              <p:par>
                                <p:cTn id="86" presetID="6" presetClass="emph" presetSubtype="0" fill="hold" nodeType="withEffect">
                                  <p:stCondLst>
                                    <p:cond delay="2300"/>
                                  </p:stCondLst>
                                  <p:childTnLst>
                                    <p:animScale>
                                      <p:cBhvr>
                                        <p:cTn id="87" dur="500" fill="hold"/>
                                        <p:tgtEl>
                                          <p:spTgt spid="19"/>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30"/>
                                        </p:tgtEl>
                                      </p:cBhvr>
                                      <p:by x="150000" y="150000"/>
                                    </p:animScale>
                                  </p:childTnLst>
                                </p:cTn>
                              </p:par>
                              <p:par>
                                <p:cTn id="91" presetID="6" presetClass="emph" presetSubtype="0" fill="hold" nodeType="withEffect">
                                  <p:stCondLst>
                                    <p:cond delay="400"/>
                                  </p:stCondLst>
                                  <p:childTnLst>
                                    <p:animScale>
                                      <p:cBhvr>
                                        <p:cTn id="92" dur="500" fill="hold"/>
                                        <p:tgtEl>
                                          <p:spTgt spid="18"/>
                                        </p:tgtEl>
                                      </p:cBhvr>
                                      <p:by x="150000" y="150000"/>
                                    </p:animScale>
                                  </p:childTnLst>
                                </p:cTn>
                              </p:par>
                              <p:par>
                                <p:cTn id="93" presetID="6" presetClass="emph" presetSubtype="0" fill="hold" nodeType="withEffect">
                                  <p:stCondLst>
                                    <p:cond delay="800"/>
                                  </p:stCondLst>
                                  <p:childTnLst>
                                    <p:animScale>
                                      <p:cBhvr>
                                        <p:cTn id="94" dur="500" fill="hold"/>
                                        <p:tgtEl>
                                          <p:spTgt spid="17"/>
                                        </p:tgtEl>
                                      </p:cBhvr>
                                      <p:by x="150000" y="150000"/>
                                    </p:animScale>
                                  </p:childTnLst>
                                </p:cTn>
                              </p:par>
                              <p:par>
                                <p:cTn id="95" presetID="6" presetClass="emph" presetSubtype="0" fill="hold" nodeType="withEffect">
                                  <p:stCondLst>
                                    <p:cond delay="1100"/>
                                  </p:stCondLst>
                                  <p:childTnLst>
                                    <p:animScale>
                                      <p:cBhvr>
                                        <p:cTn id="96" dur="5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7" Type="http://schemas.openxmlformats.org/officeDocument/2006/relationships/theme" Target="../theme/theme3.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a:lstStyle>
            <a:lvl1pPr algn="r">
              <a:defRPr sz="1200" noProof="1" dirty="0">
                <a:solidFill>
                  <a:srgbClr val="30311D"/>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2057"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a:lstStyle>
            <a:lvl1pPr algn="r">
              <a:defRPr sz="1200" noProof="1" dirty="0">
                <a:solidFill>
                  <a:srgbClr val="30311D"/>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6274859-B321-41E3-8971-5F638A4E3FCA}"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61"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62"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063"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p:nvPr/>
        </p:nvSpPr>
        <p:spPr>
          <a:xfrm>
            <a:off x="1101725" y="1000125"/>
            <a:ext cx="7834313" cy="0"/>
          </a:xfrm>
          <a:prstGeom prst="line">
            <a:avLst/>
          </a:prstGeom>
          <a:ln w="12700" cap="flat" cmpd="sng">
            <a:solidFill>
              <a:schemeClr val="hlink"/>
            </a:solidFill>
            <a:prstDash val="solid"/>
            <a:headEnd type="none" w="med" len="med"/>
            <a:tailEnd type="none" w="med" len="med"/>
          </a:ln>
        </p:spPr>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a:extLst>
            <a:ext uri="{91240B29-F687-4F45-9708-019B960494DF}">
              <a14:hiddenLine xmlns:a14="http://schemas.microsoft.com/office/drawing/2010/main" w="2857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a:buFontTx/>
              <a:buNone/>
              <a:defRPr sz="1200" b="0">
                <a:solidFill>
                  <a:srgbClr val="30311D"/>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a:lstStyle>
            <a:lvl1pPr algn="r">
              <a:defRPr sz="1200" noProof="1" dirty="0">
                <a:solidFill>
                  <a:srgbClr val="30311D"/>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81A52AB-4AED-459C-AA2F-F98D9317AB5C}" type="slidenum">
              <a:rPr kumimoji="0" lang="zh-CN" altLang="en-US" sz="1200" b="0" i="0" u="none" strike="noStrike" kern="1200" cap="none" spc="0" normalizeH="0" baseline="0" noProof="1" dirty="0">
                <a:ln>
                  <a:noFill/>
                </a:ln>
                <a:solidFill>
                  <a:srgbClr val="30311D"/>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a:srcRect/>
            <a:stretch>
              <a:fillRect/>
            </a:stretch>
          </a:blipFill>
          <a:ln w="28575">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a:srcRect/>
            <a:stretch>
              <a:fillRect/>
            </a:stretch>
          </a:blipFill>
          <a:ln w="5715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a:srcRect/>
            <a:stretch>
              <a:fillRect/>
            </a:stretch>
          </a:blipFill>
          <a:ln w="38100">
            <a:solidFill>
              <a:srgbClr val="F8F8F8">
                <a:alpha val="70195"/>
              </a:srgb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audio1.wav"/><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442408"/>
          <p:cNvSpPr>
            <a:spLocks noGrp="1"/>
          </p:cNvSpPr>
          <p:nvPr>
            <p:ph type="ctrTitle" sz="quarter"/>
          </p:nvPr>
        </p:nvSpPr>
        <p:spPr>
          <a:xfrm>
            <a:off x="2051685" y="2060258"/>
            <a:ext cx="7137400" cy="1470025"/>
          </a:xfrm>
          <a:effectLst>
            <a:outerShdw dist="17961" dir="2699999" algn="ctr" rotWithShape="0">
              <a:srgbClr val="F8F8F8">
                <a:alpha val="50000"/>
              </a:srgbClr>
            </a:outerShdw>
          </a:effectLst>
        </p:spPr>
        <p:txBody>
          <a:bodyPr vert="horz" wrap="square" lIns="91440" tIns="45720" rIns="91440" bIns="45720" anchor="ctr" anchorCtr="0"/>
          <a:p>
            <a:pPr>
              <a:buClrTx/>
              <a:buSzTx/>
              <a:buFontTx/>
            </a:pPr>
            <a:br>
              <a:rPr lang="zh-CN" altLang="zh-CN" sz="5400" kern="1200" dirty="0">
                <a:latin typeface="+mj-lt"/>
                <a:ea typeface="+mj-ea"/>
                <a:cs typeface="+mj-cs"/>
              </a:rPr>
            </a:br>
            <a:r>
              <a:rPr lang="en-US" altLang="zh-CN" sz="3600" kern="1200" dirty="0">
                <a:latin typeface="Times New Roman" panose="02020603050405020304" pitchFamily="18" charset="0"/>
                <a:ea typeface="+mj-ea"/>
                <a:cs typeface="+mj-cs"/>
              </a:rPr>
              <a:t>Unit 13 Complaint Letter</a:t>
            </a:r>
            <a:br>
              <a:rPr lang="zh-CN" altLang="zh-CN" sz="3600" kern="1200" dirty="0">
                <a:latin typeface="Times New Roman" panose="02020603050405020304" pitchFamily="18" charset="0"/>
                <a:ea typeface="+mj-ea"/>
                <a:cs typeface="+mj-cs"/>
              </a:rPr>
            </a:br>
            <a:r>
              <a:rPr lang="zh-CN" altLang="en-US" sz="3600" kern="1200" dirty="0">
                <a:latin typeface="Times New Roman" panose="02020603050405020304" pitchFamily="18" charset="0"/>
                <a:ea typeface="+mj-ea"/>
                <a:cs typeface="+mj-cs"/>
              </a:rPr>
              <a:t>投诉函</a:t>
            </a:r>
            <a:endParaRPr lang="en-US" altLang="zh-CN" sz="3600" kern="1200" dirty="0">
              <a:latin typeface="Times New Roman" panose="02020603050405020304" pitchFamily="18" charset="0"/>
              <a:ea typeface="Times New Roman" panose="02020603050405020304" pitchFamily="18" charset="0"/>
              <a:cs typeface="+mj-cs"/>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6156"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6154"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p:nvPr/>
        </p:nvSpPr>
        <p:spPr>
          <a:xfrm>
            <a:off x="3709988" y="516255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442425" name="椭圆 442424"/>
          <p:cNvSpPr/>
          <p:nvPr/>
        </p:nvSpPr>
        <p:spPr>
          <a:xfrm>
            <a:off x="0" y="290513"/>
            <a:ext cx="2566988" cy="2541587"/>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442426" name="椭圆 442425"/>
          <p:cNvSpPr/>
          <p:nvPr/>
        </p:nvSpPr>
        <p:spPr>
          <a:xfrm>
            <a:off x="1304925" y="3638550"/>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6152" name="TextBox 11"/>
          <p:cNvSpPr txBox="1"/>
          <p:nvPr/>
        </p:nvSpPr>
        <p:spPr>
          <a:xfrm>
            <a:off x="3465513" y="250825"/>
            <a:ext cx="5486400" cy="1384300"/>
          </a:xfrm>
          <a:prstGeom prst="rect">
            <a:avLst/>
          </a:prstGeom>
          <a:noFill/>
          <a:ln w="9525">
            <a:noFill/>
          </a:ln>
        </p:spPr>
        <p:txBody>
          <a:bodyPr>
            <a:spAutoFit/>
          </a:bodyPr>
          <a:p>
            <a:pPr eaLnBrk="1" hangingPunct="1"/>
            <a:r>
              <a:rPr lang="en-US" altLang="zh-CN" sz="2800" b="1" dirty="0">
                <a:solidFill>
                  <a:srgbClr val="30311D"/>
                </a:solidFill>
                <a:latin typeface="Cambria Math" panose="02040503050406030204" pitchFamily="18" charset="0"/>
              </a:rPr>
              <a:t>Practical Business English Writing</a:t>
            </a:r>
            <a:endParaRPr lang="en-US" altLang="zh-CN" sz="2800" b="1" dirty="0">
              <a:solidFill>
                <a:srgbClr val="30311D"/>
              </a:solidFill>
              <a:latin typeface="Cambria Math" panose="02040503050406030204" pitchFamily="18" charset="0"/>
            </a:endParaRPr>
          </a:p>
          <a:p>
            <a:pPr eaLnBrk="1" hangingPunct="1"/>
            <a:r>
              <a:rPr lang="zh-CN" altLang="en-US" sz="2800" b="1" dirty="0">
                <a:solidFill>
                  <a:srgbClr val="30311D"/>
                </a:solidFill>
                <a:latin typeface="Cambria Math" panose="02040503050406030204" pitchFamily="18" charset="0"/>
                <a:ea typeface="黑体" panose="02010600030101010101" pitchFamily="49" charset="-122"/>
              </a:rPr>
              <a:t>                   实用商务英语写作教程</a:t>
            </a:r>
            <a:endParaRPr lang="en-US" altLang="zh-CN" sz="2800" b="1" dirty="0">
              <a:solidFill>
                <a:srgbClr val="30311D"/>
              </a:solidFill>
              <a:latin typeface="Cambria Math" panose="02040503050406030204" pitchFamily="18" charset="0"/>
            </a:endParaRPr>
          </a:p>
          <a:p>
            <a:pPr eaLnBrk="1" hangingPunct="1"/>
            <a:endParaRPr lang="zh-CN" altLang="en-US" sz="2800" b="1" dirty="0">
              <a:solidFill>
                <a:srgbClr val="30311D"/>
              </a:solidFill>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258888" y="1484313"/>
            <a:ext cx="6783388" cy="26098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What does the letter complain about?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What’s the possible date of this letter?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What solution does the complainant ask for?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4.What action will the complainant take if the computers do not be delivered by July 5th?</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8435" name="内容占位符 2"/>
          <p:cNvSpPr>
            <a:spLocks noGrp="1"/>
          </p:cNvSpPr>
          <p:nvPr/>
        </p:nvSpPr>
        <p:spPr>
          <a:xfrm>
            <a:off x="1258888" y="1772603"/>
            <a:ext cx="6269037" cy="366077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1.Late delivery.</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2.1st, July</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3.The complainant asks for delivery within 5 days.</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4.They will cancel our order and ask for compensation. </a:t>
            </a:r>
            <a:endParaRPr lang="zh-CN" altLang="zh-CN"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additive="base">
                                        <p:cTn id="13"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anim calcmode="lin" valueType="num">
                                      <p:cBhvr additive="base">
                                        <p:cTn id="19"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7" end="7"/>
                                            </p:txEl>
                                          </p:spTgt>
                                        </p:tgtEl>
                                        <p:attrNameLst>
                                          <p:attrName>style.visibility</p:attrName>
                                        </p:attrNameLst>
                                      </p:cBhvr>
                                      <p:to>
                                        <p:strVal val="visible"/>
                                      </p:to>
                                    </p:set>
                                    <p:anim calcmode="lin" valueType="num">
                                      <p:cBhvr additive="base">
                                        <p:cTn id="25" dur="500" fill="hold"/>
                                        <p:tgtEl>
                                          <p:spTgt spid="1843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p:nvPr/>
        </p:nvSpPr>
        <p:spPr>
          <a:xfrm>
            <a:off x="1522413" y="2035175"/>
            <a:ext cx="6634162" cy="28019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b="1" dirty="0">
                <a:solidFill>
                  <a:srgbClr val="282917"/>
                </a:solidFill>
                <a:latin typeface="Times New Roman" panose="02020603050405020304" pitchFamily="18" charset="0"/>
              </a:rPr>
              <a:t>Notes</a:t>
            </a:r>
            <a:r>
              <a:rPr lang="zh-CN" altLang="en-US" sz="2000" b="1" dirty="0">
                <a:solidFill>
                  <a:srgbClr val="282917"/>
                </a:solidFill>
                <a:latin typeface="Times New Roman" panose="02020603050405020304" pitchFamily="18" charset="0"/>
              </a:rPr>
              <a:t>注释</a:t>
            </a:r>
            <a:endParaRPr lang="zh-CN" altLang="en-US" sz="2000" b="1"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place an order </a:t>
            </a:r>
            <a:r>
              <a:rPr lang="zh-CN" altLang="en-US" sz="2000" dirty="0">
                <a:solidFill>
                  <a:srgbClr val="282917"/>
                </a:solidFill>
                <a:latin typeface="Times New Roman" panose="02020603050405020304" pitchFamily="18" charset="0"/>
              </a:rPr>
              <a:t>下订单              </a:t>
            </a:r>
            <a:r>
              <a:rPr lang="en-US" altLang="zh-CN" sz="2000" dirty="0">
                <a:solidFill>
                  <a:srgbClr val="282917"/>
                </a:solidFill>
                <a:latin typeface="Times New Roman" panose="02020603050405020304" pitchFamily="18" charset="0"/>
              </a:rPr>
              <a:t>personal computer  n.</a:t>
            </a:r>
            <a:r>
              <a:rPr lang="zh-CN" altLang="en-US" sz="2000" dirty="0">
                <a:solidFill>
                  <a:srgbClr val="282917"/>
                </a:solidFill>
                <a:latin typeface="Times New Roman" panose="02020603050405020304" pitchFamily="18" charset="0"/>
              </a:rPr>
              <a:t>个人电脑</a:t>
            </a:r>
            <a:endParaRPr lang="zh-CN" altLang="en-US" sz="2000"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ten sets of </a:t>
            </a:r>
            <a:r>
              <a:rPr lang="zh-CN" altLang="en-US" sz="2000" dirty="0">
                <a:solidFill>
                  <a:srgbClr val="282917"/>
                </a:solidFill>
                <a:latin typeface="Times New Roman" panose="02020603050405020304" pitchFamily="18" charset="0"/>
              </a:rPr>
              <a:t>十套；                    </a:t>
            </a:r>
            <a:r>
              <a:rPr lang="en-US" altLang="zh-CN" sz="2000" dirty="0">
                <a:solidFill>
                  <a:srgbClr val="282917"/>
                </a:solidFill>
                <a:latin typeface="Times New Roman" panose="02020603050405020304" pitchFamily="18" charset="0"/>
              </a:rPr>
              <a:t>urgently  adv. </a:t>
            </a:r>
            <a:r>
              <a:rPr lang="zh-CN" altLang="en-US" sz="2000" dirty="0">
                <a:solidFill>
                  <a:srgbClr val="282917"/>
                </a:solidFill>
                <a:latin typeface="Times New Roman" panose="02020603050405020304" pitchFamily="18" charset="0"/>
              </a:rPr>
              <a:t>紧急地</a:t>
            </a:r>
            <a:endParaRPr lang="zh-CN" altLang="en-US" sz="2000"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deadline  n. </a:t>
            </a:r>
            <a:r>
              <a:rPr lang="zh-CN" altLang="en-US" sz="2000" dirty="0">
                <a:solidFill>
                  <a:srgbClr val="282917"/>
                </a:solidFill>
                <a:latin typeface="Times New Roman" panose="02020603050405020304" pitchFamily="18" charset="0"/>
              </a:rPr>
              <a:t>最后期限；          </a:t>
            </a:r>
            <a:r>
              <a:rPr lang="en-US" altLang="zh-CN" sz="2000" dirty="0">
                <a:solidFill>
                  <a:srgbClr val="282917"/>
                </a:solidFill>
                <a:latin typeface="Times New Roman" panose="02020603050405020304" pitchFamily="18" charset="0"/>
              </a:rPr>
              <a:t>efficiency  n.</a:t>
            </a:r>
            <a:r>
              <a:rPr lang="zh-CN" altLang="en-US" sz="2000" dirty="0">
                <a:solidFill>
                  <a:srgbClr val="282917"/>
                </a:solidFill>
                <a:latin typeface="Times New Roman" panose="02020603050405020304" pitchFamily="18" charset="0"/>
              </a:rPr>
              <a:t>效率；     </a:t>
            </a:r>
            <a:endParaRPr lang="zh-CN" altLang="en-US" sz="2000"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reluctantly  adv.</a:t>
            </a:r>
            <a:r>
              <a:rPr lang="zh-CN" altLang="en-US" sz="2000" dirty="0">
                <a:solidFill>
                  <a:srgbClr val="282917"/>
                </a:solidFill>
                <a:latin typeface="Times New Roman" panose="02020603050405020304" pitchFamily="18" charset="0"/>
              </a:rPr>
              <a:t>不情愿地        </a:t>
            </a:r>
            <a:r>
              <a:rPr lang="en-US" altLang="zh-CN" sz="2000" dirty="0">
                <a:solidFill>
                  <a:srgbClr val="282917"/>
                </a:solidFill>
                <a:latin typeface="Times New Roman" panose="02020603050405020304" pitchFamily="18" charset="0"/>
              </a:rPr>
              <a:t>compensation  n.</a:t>
            </a:r>
            <a:r>
              <a:rPr lang="zh-CN" altLang="en-US" sz="2000" dirty="0">
                <a:solidFill>
                  <a:srgbClr val="282917"/>
                </a:solidFill>
                <a:latin typeface="Times New Roman" panose="02020603050405020304" pitchFamily="18" charset="0"/>
              </a:rPr>
              <a:t>补偿、赔偿；</a:t>
            </a:r>
            <a:endParaRPr lang="zh-CN" altLang="en-US" sz="2000"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cancel the order </a:t>
            </a:r>
            <a:r>
              <a:rPr lang="zh-CN" altLang="en-US" sz="2000" dirty="0">
                <a:solidFill>
                  <a:srgbClr val="282917"/>
                </a:solidFill>
                <a:latin typeface="Times New Roman" panose="02020603050405020304" pitchFamily="18" charset="0"/>
              </a:rPr>
              <a:t>取消订单 </a:t>
            </a:r>
            <a:endParaRPr lang="zh-CN" altLang="en-US" sz="200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12813" y="114935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Sirs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have recently received several complaints from customers about your fountain pens. The pens are clearly not giving satisfaction and in some cases we have had to refund the purchase price.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pens are part of the batch of 500 supplied against our order number 8562 dated 28 March. This order was placed on the basis of a sample pen left by your representative. We have ourselves compared the performance of this sample with that of a number of the pens from this batch, and there is little doubt that many of them are fault---some of them leak and others blot when writing.</a:t>
            </a:r>
            <a:endParaRPr kumimoji="0" lang="zh-CN" altLang="en-US" sz="20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sp>
        <p:nvSpPr>
          <p:cNvPr id="8" name="矩形 7"/>
          <p:cNvSpPr/>
          <p:nvPr/>
        </p:nvSpPr>
        <p:spPr>
          <a:xfrm>
            <a:off x="6321425" y="5661025"/>
            <a:ext cx="2571750" cy="86360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Providing details, with the defects of </a:t>
            </a:r>
            <a:endPar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product. </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cxnSp>
        <p:nvCxnSpPr>
          <p:cNvPr id="9" name="直接箭头连接符 8"/>
          <p:cNvCxnSpPr/>
          <p:nvPr/>
        </p:nvCxnSpPr>
        <p:spPr>
          <a:xfrm flipH="1">
            <a:off x="4427538" y="1844675"/>
            <a:ext cx="960438" cy="349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02263" y="1341438"/>
            <a:ext cx="3490913" cy="849313"/>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Stating reason, with the main</a:t>
            </a:r>
            <a:endPar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problem of the product and the </a:t>
            </a:r>
            <a:endPar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 actions they will take.</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cxnSp>
        <p:nvCxnSpPr>
          <p:cNvPr id="11" name="直接箭头连接符 10"/>
          <p:cNvCxnSpPr/>
          <p:nvPr/>
        </p:nvCxnSpPr>
        <p:spPr>
          <a:xfrm flipH="1" flipV="1">
            <a:off x="5387975" y="5281613"/>
            <a:ext cx="933450" cy="638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12813" y="1430338"/>
            <a:ext cx="7961313" cy="50942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complaints we have received relate only to pens from the batch mentioned. Pens supplied before these have always been satisfactory.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therefore wish to return the unsold balance, amounting to 377 pens. Please replace them with pens of the quality which our earlier dealings with you have led us to expect.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Please let us know what arrangements you wish us to make for the return of these unsuitable pens.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Yours faithfully</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4" name="直接箭头连接符 3"/>
          <p:cNvCxnSpPr/>
          <p:nvPr/>
        </p:nvCxnSpPr>
        <p:spPr>
          <a:xfrm flipH="1" flipV="1">
            <a:off x="4933950" y="3284538"/>
            <a:ext cx="873125" cy="2524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807075" y="3284538"/>
            <a:ext cx="2890838" cy="5016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rPr>
              <a:t>Give suggestion on how to deal with the situation.</a:t>
            </a:r>
            <a:endParaRPr kumimoji="0" lang="zh-CN" altLang="en-US" sz="1800" b="0" i="0" u="none" strike="noStrike" kern="1200" cap="none" spc="0" normalizeH="0" baseline="0" noProof="0" dirty="0">
              <a:ln>
                <a:noFill/>
              </a:ln>
              <a:solidFill>
                <a:srgbClr val="282917"/>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71233" y="1196975"/>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8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Step 1: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8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2: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8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3: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8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4: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p:txBody>
      </p:sp>
      <p:cxnSp>
        <p:nvCxnSpPr>
          <p:cNvPr id="5" name="直接连接符 4"/>
          <p:cNvCxnSpPr/>
          <p:nvPr/>
        </p:nvCxnSpPr>
        <p:spPr>
          <a:xfrm flipV="1">
            <a:off x="2541588" y="2132648"/>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570798" y="38608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3555" name="内容占位符 2"/>
          <p:cNvSpPr>
            <a:spLocks noGrp="1"/>
          </p:cNvSpPr>
          <p:nvPr/>
        </p:nvSpPr>
        <p:spPr>
          <a:xfrm>
            <a:off x="2267585" y="1844675"/>
            <a:ext cx="6777990"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nSpc>
                <a:spcPct val="110000"/>
              </a:lnSpc>
              <a:buNone/>
            </a:pPr>
            <a:r>
              <a:rPr lang="en-US" altLang="zh-CN" sz="2000" dirty="0">
                <a:latin typeface="Times New Roman" panose="02020603050405020304" pitchFamily="18" charset="0"/>
              </a:rPr>
              <a:t> </a:t>
            </a:r>
            <a:r>
              <a:rPr lang="en-US" altLang="zh-CN" sz="2000" b="0" dirty="0">
                <a:latin typeface="Times New Roman" panose="02020603050405020304" pitchFamily="18" charset="0"/>
              </a:rPr>
              <a:t> Give the reason for the complaint,  stating clearly the main problem  of the product and the actions they will take.</a:t>
            </a:r>
            <a:endParaRPr lang="en-US" altLang="zh-CN" sz="2000" b="0" dirty="0">
              <a:latin typeface="Times New Roman" panose="02020603050405020304" pitchFamily="18" charset="0"/>
            </a:endParaRPr>
          </a:p>
          <a:p>
            <a:pPr>
              <a:lnSpc>
                <a:spcPct val="110000"/>
              </a:lnSpc>
              <a:buNone/>
            </a:pPr>
            <a:r>
              <a:rPr lang="en-US" altLang="zh-CN" sz="2000" b="0" dirty="0">
                <a:latin typeface="Times New Roman" panose="02020603050405020304" pitchFamily="18" charset="0"/>
              </a:rPr>
              <a:t> Provide a fully detailed narrative or description of the problem. </a:t>
            </a:r>
            <a:endParaRPr lang="en-US" altLang="zh-CN" sz="2000" b="0" dirty="0">
              <a:latin typeface="Times New Roman" panose="02020603050405020304" pitchFamily="18" charset="0"/>
            </a:endParaRPr>
          </a:p>
          <a:p>
            <a:pPr>
              <a:lnSpc>
                <a:spcPct val="110000"/>
              </a:lnSpc>
              <a:buNone/>
            </a:pPr>
            <a:r>
              <a:rPr lang="en-US" altLang="zh-CN" sz="2000" b="0" dirty="0">
                <a:latin typeface="Times New Roman" panose="02020603050405020304" pitchFamily="18" charset="0"/>
              </a:rPr>
              <a:t> State the expectation on how to deal with the situation.</a:t>
            </a:r>
            <a:endParaRPr lang="en-US" altLang="zh-CN" sz="2000" b="0" dirty="0">
              <a:latin typeface="Times New Roman" panose="02020603050405020304" pitchFamily="18" charset="0"/>
            </a:endParaRPr>
          </a:p>
          <a:p>
            <a:pPr>
              <a:lnSpc>
                <a:spcPct val="110000"/>
              </a:lnSpc>
              <a:buNone/>
            </a:pPr>
            <a:r>
              <a:rPr lang="en-US" altLang="zh-CN" sz="2000" b="0" dirty="0">
                <a:latin typeface="Times New Roman" panose="02020603050405020304" pitchFamily="18" charset="0"/>
              </a:rPr>
              <a:t> End politely to ask for response.</a:t>
            </a:r>
            <a:endParaRPr lang="zh-CN" altLang="en-US"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b="1" dirty="0">
                <a:solidFill>
                  <a:srgbClr val="282917"/>
                </a:solidFill>
                <a:latin typeface="Times New Roman" panose="02020603050405020304" pitchFamily="18" charset="0"/>
              </a:rPr>
              <a:t>Notes</a:t>
            </a:r>
            <a:r>
              <a:rPr lang="zh-CN" altLang="en-US" sz="2000" b="1" dirty="0">
                <a:solidFill>
                  <a:srgbClr val="282917"/>
                </a:solidFill>
                <a:latin typeface="Times New Roman" panose="02020603050405020304" pitchFamily="18" charset="0"/>
              </a:rPr>
              <a:t>注释</a:t>
            </a:r>
            <a:endParaRPr lang="zh-CN" altLang="en-US" sz="2000" b="1"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fountain pen  n. </a:t>
            </a:r>
            <a:r>
              <a:rPr lang="zh-CN" altLang="en-US" sz="2000" dirty="0">
                <a:solidFill>
                  <a:srgbClr val="282917"/>
                </a:solidFill>
                <a:latin typeface="Times New Roman" panose="02020603050405020304" pitchFamily="18" charset="0"/>
              </a:rPr>
              <a:t>钢笔                 </a:t>
            </a:r>
            <a:r>
              <a:rPr lang="en-US" altLang="zh-CN" sz="2000" dirty="0">
                <a:solidFill>
                  <a:srgbClr val="282917"/>
                </a:solidFill>
                <a:latin typeface="Times New Roman" panose="02020603050405020304" pitchFamily="18" charset="0"/>
              </a:rPr>
              <a:t>refund vt.&amp; vi. </a:t>
            </a:r>
            <a:r>
              <a:rPr lang="zh-CN" altLang="en-US" sz="2000" dirty="0">
                <a:solidFill>
                  <a:srgbClr val="282917"/>
                </a:solidFill>
                <a:latin typeface="Times New Roman" panose="02020603050405020304" pitchFamily="18" charset="0"/>
              </a:rPr>
              <a:t>退还、退款</a:t>
            </a:r>
            <a:endParaRPr lang="zh-CN" altLang="en-US" sz="2000" dirty="0">
              <a:solidFill>
                <a:srgbClr val="282917"/>
              </a:solidFill>
              <a:latin typeface="Times New Roman" panose="02020603050405020304" pitchFamily="18" charset="0"/>
            </a:endParaRPr>
          </a:p>
          <a:p>
            <a:pPr algn="just" eaLnBrk="1" hangingPunct="1"/>
            <a:r>
              <a:rPr lang="zh-CN" altLang="en-US" sz="2000" dirty="0">
                <a:solidFill>
                  <a:srgbClr val="282917"/>
                </a:solidFill>
                <a:latin typeface="Times New Roman" panose="02020603050405020304" pitchFamily="18" charset="0"/>
              </a:rPr>
              <a:t> </a:t>
            </a:r>
            <a:r>
              <a:rPr lang="en-US" altLang="zh-CN" sz="2000" dirty="0">
                <a:solidFill>
                  <a:srgbClr val="282917"/>
                </a:solidFill>
                <a:latin typeface="Times New Roman" panose="02020603050405020304" pitchFamily="18" charset="0"/>
              </a:rPr>
              <a:t>batch n. </a:t>
            </a:r>
            <a:r>
              <a:rPr lang="zh-CN" altLang="en-US" sz="2000" dirty="0">
                <a:solidFill>
                  <a:srgbClr val="282917"/>
                </a:solidFill>
                <a:latin typeface="Times New Roman" panose="02020603050405020304" pitchFamily="18" charset="0"/>
              </a:rPr>
              <a:t>一批                            </a:t>
            </a:r>
            <a:r>
              <a:rPr lang="en-US" altLang="zh-CN" sz="2000" dirty="0">
                <a:solidFill>
                  <a:srgbClr val="282917"/>
                </a:solidFill>
                <a:latin typeface="Times New Roman" panose="02020603050405020304" pitchFamily="18" charset="0"/>
              </a:rPr>
              <a:t>on the basis of </a:t>
            </a:r>
            <a:r>
              <a:rPr lang="zh-CN" altLang="en-US" sz="2000" dirty="0">
                <a:solidFill>
                  <a:srgbClr val="282917"/>
                </a:solidFill>
                <a:latin typeface="Times New Roman" panose="02020603050405020304" pitchFamily="18" charset="0"/>
              </a:rPr>
              <a:t>根据，基于 </a:t>
            </a:r>
            <a:r>
              <a:rPr lang="en-US" altLang="zh-CN" sz="2000" dirty="0">
                <a:solidFill>
                  <a:srgbClr val="282917"/>
                </a:solidFill>
                <a:latin typeface="Times New Roman" panose="02020603050405020304" pitchFamily="18" charset="0"/>
                <a:ea typeface="Times New Roman" panose="02020603050405020304" pitchFamily="18" charset="0"/>
              </a:rPr>
              <a:t>……</a:t>
            </a:r>
            <a:endParaRPr lang="en-US" altLang="zh-CN" sz="2000" dirty="0">
              <a:solidFill>
                <a:srgbClr val="282917"/>
              </a:solidFill>
              <a:latin typeface="Times New Roman" panose="02020603050405020304" pitchFamily="18" charset="0"/>
            </a:endParaRPr>
          </a:p>
          <a:p>
            <a:pPr algn="just" eaLnBrk="1" hangingPunct="1"/>
            <a:r>
              <a:rPr lang="en-US" altLang="zh-CN" sz="2000" dirty="0">
                <a:solidFill>
                  <a:srgbClr val="282917"/>
                </a:solidFill>
                <a:latin typeface="Times New Roman" panose="02020603050405020304" pitchFamily="18" charset="0"/>
              </a:rPr>
              <a:t> sample n. </a:t>
            </a:r>
            <a:r>
              <a:rPr lang="zh-CN" altLang="en-US" sz="2000" dirty="0">
                <a:solidFill>
                  <a:srgbClr val="282917"/>
                </a:solidFill>
                <a:latin typeface="Times New Roman" panose="02020603050405020304" pitchFamily="18" charset="0"/>
              </a:rPr>
              <a:t>样品                          </a:t>
            </a:r>
            <a:r>
              <a:rPr lang="en-US" altLang="zh-CN" sz="2000" dirty="0">
                <a:solidFill>
                  <a:srgbClr val="282917"/>
                </a:solidFill>
                <a:latin typeface="Times New Roman" panose="02020603050405020304" pitchFamily="18" charset="0"/>
              </a:rPr>
              <a:t>representative n.</a:t>
            </a:r>
            <a:r>
              <a:rPr lang="zh-CN" altLang="en-US" sz="2000" dirty="0">
                <a:solidFill>
                  <a:srgbClr val="282917"/>
                </a:solidFill>
                <a:latin typeface="Times New Roman" panose="02020603050405020304" pitchFamily="18" charset="0"/>
              </a:rPr>
              <a:t>代表</a:t>
            </a:r>
            <a:endParaRPr lang="zh-CN" altLang="en-US" sz="2000" dirty="0">
              <a:solidFill>
                <a:srgbClr val="282917"/>
              </a:solidFill>
              <a:latin typeface="Times New Roman" panose="02020603050405020304" pitchFamily="18" charset="0"/>
            </a:endParaRPr>
          </a:p>
          <a:p>
            <a:pPr algn="just" eaLnBrk="1" hangingPunct="1"/>
            <a:r>
              <a:rPr lang="zh-CN" altLang="en-US" sz="2000" dirty="0">
                <a:solidFill>
                  <a:srgbClr val="282917"/>
                </a:solidFill>
                <a:latin typeface="Times New Roman" panose="02020603050405020304" pitchFamily="18" charset="0"/>
              </a:rPr>
              <a:t> </a:t>
            </a:r>
            <a:r>
              <a:rPr lang="en-US" altLang="zh-CN" sz="2000" dirty="0">
                <a:solidFill>
                  <a:srgbClr val="282917"/>
                </a:solidFill>
                <a:latin typeface="Times New Roman" panose="02020603050405020304" pitchFamily="18" charset="0"/>
              </a:rPr>
              <a:t>performance  n. </a:t>
            </a:r>
            <a:r>
              <a:rPr lang="zh-CN" altLang="en-US" sz="2000" dirty="0">
                <a:solidFill>
                  <a:srgbClr val="282917"/>
                </a:solidFill>
                <a:latin typeface="Times New Roman" panose="02020603050405020304" pitchFamily="18" charset="0"/>
              </a:rPr>
              <a:t>性能                </a:t>
            </a:r>
            <a:r>
              <a:rPr lang="en-US" altLang="zh-CN" sz="2000" dirty="0">
                <a:solidFill>
                  <a:srgbClr val="282917"/>
                </a:solidFill>
                <a:latin typeface="Times New Roman" panose="02020603050405020304" pitchFamily="18" charset="0"/>
              </a:rPr>
              <a:t>fault n. </a:t>
            </a:r>
            <a:r>
              <a:rPr lang="zh-CN" altLang="en-US" sz="2000" dirty="0">
                <a:solidFill>
                  <a:srgbClr val="282917"/>
                </a:solidFill>
                <a:latin typeface="Times New Roman" panose="02020603050405020304" pitchFamily="18" charset="0"/>
              </a:rPr>
              <a:t>毛病、缺点</a:t>
            </a:r>
            <a:endParaRPr lang="zh-CN" altLang="en-US" sz="2000" dirty="0">
              <a:solidFill>
                <a:srgbClr val="282917"/>
              </a:solidFill>
              <a:latin typeface="Times New Roman" panose="02020603050405020304" pitchFamily="18" charset="0"/>
            </a:endParaRPr>
          </a:p>
          <a:p>
            <a:pPr algn="just" eaLnBrk="1" hangingPunct="1"/>
            <a:r>
              <a:rPr lang="zh-CN" altLang="en-US" sz="2000" dirty="0">
                <a:solidFill>
                  <a:srgbClr val="282917"/>
                </a:solidFill>
                <a:latin typeface="Times New Roman" panose="02020603050405020304" pitchFamily="18" charset="0"/>
              </a:rPr>
              <a:t> </a:t>
            </a:r>
            <a:r>
              <a:rPr lang="en-US" altLang="zh-CN" sz="2000" dirty="0">
                <a:solidFill>
                  <a:srgbClr val="282917"/>
                </a:solidFill>
                <a:latin typeface="Times New Roman" panose="02020603050405020304" pitchFamily="18" charset="0"/>
              </a:rPr>
              <a:t>leak v. </a:t>
            </a:r>
            <a:r>
              <a:rPr lang="zh-CN" altLang="en-US" sz="2000" dirty="0">
                <a:solidFill>
                  <a:srgbClr val="282917"/>
                </a:solidFill>
                <a:latin typeface="Times New Roman" panose="02020603050405020304" pitchFamily="18" charset="0"/>
              </a:rPr>
              <a:t>泄漏                               </a:t>
            </a:r>
            <a:r>
              <a:rPr lang="en-US" altLang="zh-CN" sz="2000" dirty="0">
                <a:solidFill>
                  <a:srgbClr val="282917"/>
                </a:solidFill>
                <a:latin typeface="Times New Roman" panose="02020603050405020304" pitchFamily="18" charset="0"/>
              </a:rPr>
              <a:t>blot v. </a:t>
            </a:r>
            <a:r>
              <a:rPr lang="zh-CN" altLang="en-US" sz="2000" dirty="0">
                <a:solidFill>
                  <a:srgbClr val="282917"/>
                </a:solidFill>
                <a:latin typeface="Times New Roman" panose="02020603050405020304" pitchFamily="18" charset="0"/>
              </a:rPr>
              <a:t>弄上墨渍或污渍</a:t>
            </a:r>
            <a:endParaRPr lang="zh-CN" altLang="en-US" sz="2000" dirty="0">
              <a:solidFill>
                <a:srgbClr val="282917"/>
              </a:solidFill>
              <a:latin typeface="Times New Roman" panose="02020603050405020304" pitchFamily="18" charset="0"/>
            </a:endParaRPr>
          </a:p>
          <a:p>
            <a:pPr algn="just" eaLnBrk="1" hangingPunct="1"/>
            <a:r>
              <a:rPr lang="zh-CN" altLang="en-US" sz="2000" dirty="0">
                <a:solidFill>
                  <a:srgbClr val="282917"/>
                </a:solidFill>
                <a:latin typeface="Times New Roman" panose="02020603050405020304" pitchFamily="18" charset="0"/>
              </a:rPr>
              <a:t> </a:t>
            </a:r>
            <a:r>
              <a:rPr lang="en-US" altLang="zh-CN" sz="2000" dirty="0">
                <a:solidFill>
                  <a:srgbClr val="282917"/>
                </a:solidFill>
                <a:latin typeface="Times New Roman" panose="02020603050405020304" pitchFamily="18" charset="0"/>
              </a:rPr>
              <a:t>relate to </a:t>
            </a:r>
            <a:r>
              <a:rPr lang="zh-CN" altLang="en-US" sz="2000" dirty="0">
                <a:solidFill>
                  <a:srgbClr val="282917"/>
                </a:solidFill>
                <a:latin typeface="Times New Roman" panose="02020603050405020304" pitchFamily="18" charset="0"/>
              </a:rPr>
              <a:t>相关                            </a:t>
            </a:r>
            <a:r>
              <a:rPr lang="en-US" altLang="zh-CN" sz="2000" dirty="0">
                <a:solidFill>
                  <a:srgbClr val="282917"/>
                </a:solidFill>
                <a:latin typeface="Times New Roman" panose="02020603050405020304" pitchFamily="18" charset="0"/>
              </a:rPr>
              <a:t>balance n. </a:t>
            </a:r>
            <a:r>
              <a:rPr lang="zh-CN" altLang="en-US" sz="2000" dirty="0">
                <a:solidFill>
                  <a:srgbClr val="282917"/>
                </a:solidFill>
                <a:latin typeface="Times New Roman" panose="02020603050405020304" pitchFamily="18" charset="0"/>
              </a:rPr>
              <a:t>余货</a:t>
            </a:r>
            <a:endParaRPr lang="zh-CN" altLang="en-US" sz="2000" dirty="0">
              <a:solidFill>
                <a:srgbClr val="282917"/>
              </a:solidFill>
              <a:latin typeface="Times New Roman" panose="02020603050405020304" pitchFamily="18" charset="0"/>
            </a:endParaRPr>
          </a:p>
          <a:p>
            <a:pPr algn="just" eaLnBrk="1" hangingPunct="1"/>
            <a:r>
              <a:rPr lang="zh-CN" altLang="en-US" sz="2000" dirty="0">
                <a:solidFill>
                  <a:srgbClr val="282917"/>
                </a:solidFill>
                <a:latin typeface="Times New Roman" panose="02020603050405020304" pitchFamily="18" charset="0"/>
              </a:rPr>
              <a:t> </a:t>
            </a:r>
            <a:r>
              <a:rPr lang="en-US" altLang="zh-CN" sz="2000" dirty="0">
                <a:solidFill>
                  <a:srgbClr val="282917"/>
                </a:solidFill>
                <a:latin typeface="Times New Roman" panose="02020603050405020304" pitchFamily="18" charset="0"/>
              </a:rPr>
              <a:t>amount to </a:t>
            </a:r>
            <a:r>
              <a:rPr lang="zh-CN" altLang="en-US" sz="2000" dirty="0">
                <a:solidFill>
                  <a:srgbClr val="282917"/>
                </a:solidFill>
                <a:latin typeface="Times New Roman" panose="02020603050405020304" pitchFamily="18" charset="0"/>
              </a:rPr>
              <a:t>总计为                      </a:t>
            </a:r>
            <a:r>
              <a:rPr lang="en-US" altLang="zh-CN" sz="2000" dirty="0">
                <a:solidFill>
                  <a:srgbClr val="282917"/>
                </a:solidFill>
                <a:latin typeface="Times New Roman" panose="02020603050405020304" pitchFamily="18" charset="0"/>
              </a:rPr>
              <a:t>replace</a:t>
            </a:r>
            <a:r>
              <a:rPr lang="en-US" altLang="zh-CN" sz="2000" dirty="0">
                <a:solidFill>
                  <a:srgbClr val="282917"/>
                </a:solidFill>
                <a:latin typeface="Times New Roman" panose="02020603050405020304" pitchFamily="18" charset="0"/>
                <a:ea typeface="Times New Roman" panose="02020603050405020304" pitchFamily="18" charset="0"/>
              </a:rPr>
              <a:t>…</a:t>
            </a:r>
            <a:r>
              <a:rPr lang="en-US" altLang="zh-CN" sz="2000" dirty="0">
                <a:solidFill>
                  <a:srgbClr val="282917"/>
                </a:solidFill>
                <a:latin typeface="Times New Roman" panose="02020603050405020304" pitchFamily="18" charset="0"/>
              </a:rPr>
              <a:t> with</a:t>
            </a:r>
            <a:r>
              <a:rPr lang="en-US" altLang="zh-CN" sz="2000" dirty="0">
                <a:solidFill>
                  <a:srgbClr val="282917"/>
                </a:solidFill>
                <a:latin typeface="Times New Roman" panose="02020603050405020304" pitchFamily="18" charset="0"/>
                <a:ea typeface="Times New Roman" panose="02020603050405020304" pitchFamily="18" charset="0"/>
              </a:rPr>
              <a:t>…</a:t>
            </a:r>
            <a:r>
              <a:rPr lang="en-US" altLang="zh-CN" sz="2000" dirty="0">
                <a:solidFill>
                  <a:srgbClr val="282917"/>
                </a:solidFill>
                <a:latin typeface="Times New Roman" panose="02020603050405020304" pitchFamily="18" charset="0"/>
              </a:rPr>
              <a:t> </a:t>
            </a:r>
            <a:r>
              <a:rPr lang="zh-CN" altLang="en-US" sz="2000" dirty="0">
                <a:solidFill>
                  <a:srgbClr val="282917"/>
                </a:solidFill>
                <a:latin typeface="Times New Roman" panose="02020603050405020304" pitchFamily="18" charset="0"/>
              </a:rPr>
              <a:t>替代</a:t>
            </a:r>
            <a:endParaRPr lang="zh-CN" altLang="en-US" sz="2000" dirty="0">
              <a:solidFill>
                <a:srgbClr val="30311D"/>
              </a:solidFill>
              <a:latin typeface="Times New Roman" panose="02020603050405020304" pitchFamily="18" charset="0"/>
            </a:endParaRPr>
          </a:p>
          <a:p>
            <a:pPr algn="just" eaLnBrk="1" hangingPunct="1"/>
            <a:r>
              <a:rPr lang="zh-CN" altLang="en-US" sz="2000" dirty="0">
                <a:solidFill>
                  <a:srgbClr val="30311D"/>
                </a:solidFill>
                <a:latin typeface="Times New Roman" panose="02020603050405020304" pitchFamily="18" charset="0"/>
              </a:rPr>
              <a:t>                               </a:t>
            </a:r>
            <a:endParaRPr lang="zh-CN" altLang="en-US" sz="2000" dirty="0">
              <a:solidFill>
                <a:srgbClr val="30311D"/>
              </a:solidFill>
              <a:latin typeface="Times New Roman" panose="02020603050405020304" pitchFamily="18" charset="0"/>
            </a:endParaRPr>
          </a:p>
          <a:p>
            <a:pPr algn="just" eaLnBrk="1" hangingPunct="1"/>
            <a:r>
              <a:rPr lang="zh-CN" altLang="en-US" sz="2000" dirty="0">
                <a:solidFill>
                  <a:srgbClr val="30311D"/>
                </a:solidFill>
                <a:latin typeface="Times New Roman" panose="02020603050405020304" pitchFamily="18" charset="0"/>
              </a:rPr>
              <a:t>                              </a:t>
            </a:r>
            <a:endParaRPr lang="zh-CN" altLang="en-US" sz="2000" dirty="0">
              <a:solidFill>
                <a:srgbClr val="30311D"/>
              </a:solidFill>
              <a:latin typeface="Times New Roman" panose="02020603050405020304" pitchFamily="18" charset="0"/>
            </a:endParaRPr>
          </a:p>
          <a:p>
            <a:pPr eaLnBrk="1" hangingPunct="1">
              <a:spcBef>
                <a:spcPts val="625"/>
              </a:spcBef>
              <a:spcAft>
                <a:spcPts val="500"/>
              </a:spcAft>
            </a:pPr>
            <a:r>
              <a:rPr lang="zh-CN" altLang="en-US" sz="2400" b="1" dirty="0">
                <a:solidFill>
                  <a:srgbClr val="30311D"/>
                </a:solidFill>
                <a:latin typeface="宋体" panose="02010600030101010101" pitchFamily="2" charset="-122"/>
              </a:rPr>
              <a:t>                               </a:t>
            </a:r>
            <a:endParaRPr lang="en-US" altLang="zh-CN" sz="2000" dirty="0">
              <a:solidFill>
                <a:srgbClr val="32220E"/>
              </a:solidFill>
              <a:latin typeface="Roboto Light" panose="02000000000000000000"/>
            </a:endParaRPr>
          </a:p>
          <a:p>
            <a:pPr eaLnBrk="1" hangingPunct="1"/>
            <a:endParaRPr lang="zh-CN" altLang="zh-CN" b="1" dirty="0">
              <a:solidFill>
                <a:srgbClr val="30311D"/>
              </a:solidFill>
              <a:latin typeface="Arial" panose="020B0604020202020204" pitchFamily="34"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238250" y="1444625"/>
            <a:ext cx="7753350" cy="50800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Words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allowance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补贴、津贴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cancel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取消</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complain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vt.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投诉、抱怨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delay  v.</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延迟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dissatisfaction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不满意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disappoint  v.</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对</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失望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inconvenience  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不方便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inspection 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调查</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replacement 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替代品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request 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请求</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solution 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解决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urgency n.</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紧急</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27150" y="1312863"/>
            <a:ext cx="7664450" cy="52117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Phrases    </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bad packing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包装不当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damaged goods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受损货物</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delivery charge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运输费用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food poisoning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食物中毒</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insurance claim</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保险索赔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late delivery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延迟送货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make up for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弥补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point out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指出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poor quality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质量差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poor service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服务质量差</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shortage in delivery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送货量不足</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82688" y="476250"/>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32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Sentence Structures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I am writing to you to complain about…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我写信投诉</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(2)I am writing to express my dissatisfaction with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我写信表达我对</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的不满。</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(3)The goods we ordered from you on… have not yet been delivered.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我方于</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日订购的货物迟迟未交。</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(4)We regret to report that one of the cases of your consignment was badly damaged when delivered 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很遗憾向贵方报告，贵方于</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日运送的货物中有一箱严重损坏。</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(5)We have received a number of complaints from several customers regarding the …supplied by you on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我方已收到多名顾客对贵方</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日发送的</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的投诉信。</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(6)The delay in delivery is causing us a lot of trouble.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送货延迟给我方带来巨大麻烦。</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63638" y="90805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(7)The product quality is far below the standard expected.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产品质量与我方的期待相差甚远。</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(8)I am sure you will wish to look into this and find out what happened.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我相信，贵方一定会查明此事。</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 Please look into the matter immediately and let us know the reason.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请立即调查此事，并通知我方原因。</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(10)We hope to learn that you are prepared to make some allowance in these circumstances.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我方希望在这种情况下贵方可以给予折价补偿。</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(11)We hope the matter could be solved in a satisfactory way as soon as possible.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希望此事能够尽快以令人满意的方式解决。</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(12) I hope to receive a complete refund soon.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我方希望尽快拿到全额退款。</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this unit, you will learn: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latinLnBrk="0">
              <a:lnSpc>
                <a:spcPct val="100000"/>
              </a:lnSpc>
              <a:spcBef>
                <a:spcPts val="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Char char="l"/>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connotation of complaint letter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Char char="l"/>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how to write complaints appropriately;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Char char="l"/>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format and the content of a complaint letter;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Char char="l"/>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how to apply some useful expressions for complaint letters.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Char char="l"/>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workplace requirements and ethics for writing complaint letters.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latinLnBrk="0">
              <a:lnSpc>
                <a:spcPct val="100000"/>
              </a:lnSpc>
              <a:spcBef>
                <a:spcPts val="0"/>
              </a:spcBef>
              <a:spcAft>
                <a:spcPct val="0"/>
              </a:spcAft>
              <a:buClrTx/>
              <a:buSzPct val="85000"/>
              <a:buFont typeface="Wingdings" panose="05000000000000000000" pitchFamily="2" charset="2"/>
              <a:buNone/>
              <a:defRPr/>
            </a:pPr>
            <a:r>
              <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rPr>
              <a:t>         </a:t>
            </a:r>
            <a:endParaRPr kumimoji="0" lang="en-US" altLang="zh-CN" sz="32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185863" y="301625"/>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Ⅰ.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Learning Objectives</a:t>
            </a: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endParaRPr kumimoji="0" lang="zh-CN" altLang="en-US" sz="4000" b="1"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28675"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28676" name="AutoShape 12"/>
          <p:cNvSpPr/>
          <p:nvPr/>
        </p:nvSpPr>
        <p:spPr>
          <a:xfrm>
            <a:off x="1331913" y="3789363"/>
            <a:ext cx="2519362" cy="11509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dirty="0">
                <a:solidFill>
                  <a:srgbClr val="282917"/>
                </a:solidFill>
                <a:latin typeface="Times New Roman" panose="02020603050405020304" pitchFamily="18" charset="0"/>
              </a:rPr>
              <a:t>State the truth briefly, accurately and clearly.</a:t>
            </a:r>
            <a:endParaRPr lang="en-US" altLang="zh-CN" sz="1600" dirty="0">
              <a:solidFill>
                <a:srgbClr val="282917"/>
              </a:solidFill>
              <a:latin typeface="Times New Roman" panose="02020603050405020304" pitchFamily="18" charset="0"/>
            </a:endParaRPr>
          </a:p>
          <a:p>
            <a:r>
              <a:rPr lang="zh-CN" altLang="en-US" sz="1600" dirty="0">
                <a:solidFill>
                  <a:srgbClr val="282917"/>
                </a:solidFill>
                <a:latin typeface="Times New Roman" panose="02020603050405020304" pitchFamily="18" charset="0"/>
              </a:rPr>
              <a:t>简练、准确、清楚地陈述事实</a:t>
            </a:r>
            <a:endParaRPr lang="en-US" altLang="zh-CN" sz="1600" dirty="0">
              <a:solidFill>
                <a:srgbClr val="282917"/>
              </a:solidFill>
              <a:latin typeface="Times New Roman" panose="02020603050405020304" pitchFamily="18" charset="0"/>
            </a:endParaRPr>
          </a:p>
        </p:txBody>
      </p:sp>
      <p:sp>
        <p:nvSpPr>
          <p:cNvPr id="28677" name="AutoShape 11"/>
          <p:cNvSpPr/>
          <p:nvPr/>
        </p:nvSpPr>
        <p:spPr>
          <a:xfrm>
            <a:off x="1331913" y="5949950"/>
            <a:ext cx="2519362" cy="55721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dirty="0">
                <a:solidFill>
                  <a:srgbClr val="282917"/>
                </a:solidFill>
                <a:latin typeface="Times New Roman" panose="02020603050405020304" pitchFamily="18" charset="0"/>
              </a:rPr>
              <a:t>Suggest the expected result</a:t>
            </a:r>
            <a:endParaRPr lang="en-US" altLang="zh-CN" sz="1600" dirty="0">
              <a:solidFill>
                <a:srgbClr val="282917"/>
              </a:solidFill>
              <a:latin typeface="Times New Roman" panose="02020603050405020304" pitchFamily="18" charset="0"/>
            </a:endParaRPr>
          </a:p>
          <a:p>
            <a:r>
              <a:rPr lang="zh-CN" altLang="en-US" sz="1600" dirty="0">
                <a:solidFill>
                  <a:srgbClr val="282917"/>
                </a:solidFill>
                <a:latin typeface="Times New Roman" panose="02020603050405020304" pitchFamily="18" charset="0"/>
              </a:rPr>
              <a:t>对期望的结果提出建议</a:t>
            </a:r>
            <a:endParaRPr lang="en-US" altLang="zh-CN" sz="1600" dirty="0">
              <a:solidFill>
                <a:srgbClr val="282917"/>
              </a:solidFill>
              <a:latin typeface="Times New Roman" panose="02020603050405020304" pitchFamily="18" charset="0"/>
              <a:ea typeface="Times New Roman" panose="02020603050405020304" pitchFamily="18" charset="0"/>
            </a:endParaRPr>
          </a:p>
        </p:txBody>
      </p:sp>
      <p:sp>
        <p:nvSpPr>
          <p:cNvPr id="28678" name="AutoShape 14"/>
          <p:cNvSpPr/>
          <p:nvPr/>
        </p:nvSpPr>
        <p:spPr>
          <a:xfrm>
            <a:off x="971550" y="981075"/>
            <a:ext cx="5734050"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p>
            <a:pPr indent="228600"/>
            <a:r>
              <a:rPr lang="en-US" altLang="zh-CN" b="1" i="1" dirty="0">
                <a:latin typeface="Arial" panose="020B0604020202020204" pitchFamily="34" charset="0"/>
              </a:rPr>
              <a:t>Tips for Writing Successful Complaint Letters</a:t>
            </a:r>
            <a:endParaRPr lang="en-US" altLang="zh-CN" b="1" i="1" dirty="0">
              <a:latin typeface="Arial" panose="020B0604020202020204" pitchFamily="34" charset="0"/>
            </a:endParaRPr>
          </a:p>
        </p:txBody>
      </p:sp>
      <p:sp>
        <p:nvSpPr>
          <p:cNvPr id="28679" name="AutoShape 9"/>
          <p:cNvSpPr/>
          <p:nvPr/>
        </p:nvSpPr>
        <p:spPr>
          <a:xfrm>
            <a:off x="1331913" y="1773238"/>
            <a:ext cx="2520950" cy="8223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dirty="0">
                <a:solidFill>
                  <a:srgbClr val="282917"/>
                </a:solidFill>
                <a:latin typeface="Times New Roman" panose="02020603050405020304" pitchFamily="18" charset="0"/>
              </a:rPr>
              <a:t>Take action immediately.</a:t>
            </a:r>
            <a:endParaRPr lang="en-US" altLang="zh-CN" sz="1600" dirty="0">
              <a:solidFill>
                <a:srgbClr val="282917"/>
              </a:solidFill>
              <a:latin typeface="Times New Roman" panose="02020603050405020304" pitchFamily="18" charset="0"/>
            </a:endParaRPr>
          </a:p>
          <a:p>
            <a:r>
              <a:rPr lang="zh-CN" altLang="en-US" sz="1600" dirty="0">
                <a:solidFill>
                  <a:srgbClr val="282917"/>
                </a:solidFill>
                <a:latin typeface="Times New Roman" panose="02020603050405020304" pitchFamily="18" charset="0"/>
              </a:rPr>
              <a:t>立即采取行动</a:t>
            </a:r>
            <a:endParaRPr lang="en-US" altLang="zh-CN" sz="1600" dirty="0">
              <a:solidFill>
                <a:srgbClr val="282917"/>
              </a:solidFill>
              <a:latin typeface="Times New Roman" panose="02020603050405020304" pitchFamily="18" charset="0"/>
              <a:ea typeface="Times New Roman" panose="02020603050405020304" pitchFamily="18" charset="0"/>
            </a:endParaRPr>
          </a:p>
        </p:txBody>
      </p:sp>
      <p:sp>
        <p:nvSpPr>
          <p:cNvPr id="28680" name="AutoShape 8"/>
          <p:cNvSpPr/>
          <p:nvPr/>
        </p:nvSpPr>
        <p:spPr>
          <a:xfrm>
            <a:off x="1331913" y="2781300"/>
            <a:ext cx="2519362" cy="8636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dirty="0">
                <a:solidFill>
                  <a:srgbClr val="282917"/>
                </a:solidFill>
                <a:latin typeface="Times New Roman" panose="02020603050405020304" pitchFamily="18" charset="0"/>
              </a:rPr>
              <a:t>Use proper language</a:t>
            </a:r>
            <a:endParaRPr lang="en-US" altLang="zh-CN" sz="1600" dirty="0">
              <a:solidFill>
                <a:srgbClr val="282917"/>
              </a:solidFill>
              <a:latin typeface="Times New Roman" panose="02020603050405020304" pitchFamily="18" charset="0"/>
            </a:endParaRPr>
          </a:p>
          <a:p>
            <a:r>
              <a:rPr lang="zh-CN" altLang="en-US" sz="1600" dirty="0">
                <a:solidFill>
                  <a:srgbClr val="282917"/>
                </a:solidFill>
                <a:latin typeface="Times New Roman" panose="02020603050405020304" pitchFamily="18" charset="0"/>
              </a:rPr>
              <a:t>使用恰当语言</a:t>
            </a:r>
            <a:endParaRPr lang="en-US" altLang="zh-CN" sz="1600" dirty="0">
              <a:solidFill>
                <a:srgbClr val="282917"/>
              </a:solidFill>
              <a:latin typeface="Times New Roman" panose="02020603050405020304" pitchFamily="18" charset="0"/>
              <a:ea typeface="Times New Roman" panose="02020603050405020304" pitchFamily="18" charset="0"/>
            </a:endParaRPr>
          </a:p>
        </p:txBody>
      </p:sp>
      <p:sp>
        <p:nvSpPr>
          <p:cNvPr id="28681" name="AutoShape 4"/>
          <p:cNvSpPr/>
          <p:nvPr/>
        </p:nvSpPr>
        <p:spPr>
          <a:xfrm>
            <a:off x="1331913" y="5157788"/>
            <a:ext cx="2519362" cy="6381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r>
              <a:rPr lang="en-US" altLang="zh-CN" sz="1600" dirty="0">
                <a:solidFill>
                  <a:srgbClr val="282917"/>
                </a:solidFill>
                <a:latin typeface="Times New Roman" panose="02020603050405020304" pitchFamily="18" charset="0"/>
              </a:rPr>
              <a:t>Provide useful evidence</a:t>
            </a:r>
            <a:endParaRPr lang="en-US" altLang="zh-CN" sz="1600" dirty="0">
              <a:solidFill>
                <a:srgbClr val="282917"/>
              </a:solidFill>
              <a:latin typeface="Times New Roman" panose="02020603050405020304" pitchFamily="18" charset="0"/>
            </a:endParaRPr>
          </a:p>
          <a:p>
            <a:r>
              <a:rPr lang="zh-CN" altLang="en-US" sz="1600" dirty="0">
                <a:solidFill>
                  <a:srgbClr val="282917"/>
                </a:solidFill>
                <a:latin typeface="Times New Roman" panose="02020603050405020304" pitchFamily="18" charset="0"/>
              </a:rPr>
              <a:t>提供证据</a:t>
            </a:r>
            <a:endParaRPr lang="en-US" altLang="zh-CN" sz="1600" dirty="0">
              <a:solidFill>
                <a:srgbClr val="282917"/>
              </a:solidFill>
              <a:latin typeface="Times New Roman" panose="02020603050405020304" pitchFamily="18" charset="0"/>
            </a:endParaRPr>
          </a:p>
        </p:txBody>
      </p:sp>
      <p:sp>
        <p:nvSpPr>
          <p:cNvPr id="28682"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b="1" dirty="0">
                <a:solidFill>
                  <a:srgbClr val="30311D"/>
                </a:solidFill>
                <a:latin typeface="Times New Roman" panose="02020603050405020304" pitchFamily="18" charset="0"/>
              </a:rPr>
              <a:t>                                      </a:t>
            </a:r>
            <a:endParaRPr lang="en-US" altLang="zh-CN" b="1" dirty="0">
              <a:solidFill>
                <a:srgbClr val="30311D"/>
              </a:solidFill>
              <a:latin typeface="Arial" panose="020B0604020202020204" pitchFamily="34" charset="0"/>
            </a:endParaRPr>
          </a:p>
        </p:txBody>
      </p:sp>
      <p:sp>
        <p:nvSpPr>
          <p:cNvPr id="28683"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endParaRPr lang="zh-CN" altLang="en-US" b="1" dirty="0">
              <a:solidFill>
                <a:srgbClr val="30311D"/>
              </a:solidFill>
              <a:latin typeface="Arial" panose="020B0604020202020204" pitchFamily="34" charset="0"/>
            </a:endParaRPr>
          </a:p>
        </p:txBody>
      </p:sp>
      <p:sp>
        <p:nvSpPr>
          <p:cNvPr id="34835" name="Rectangle 19"/>
          <p:cNvSpPr>
            <a:spLocks noChangeArrowheads="1"/>
          </p:cNvSpPr>
          <p:nvPr/>
        </p:nvSpPr>
        <p:spPr bwMode="auto">
          <a:xfrm>
            <a:off x="-468312" y="968375"/>
            <a:ext cx="355600" cy="915988"/>
          </a:xfrm>
          <a:prstGeom prst="rect">
            <a:avLst/>
          </a:prstGeom>
          <a:noFill/>
          <a:ln w="9525">
            <a:noFill/>
            <a:miter lim="800000"/>
          </a:ln>
          <a:effectLst>
            <a:prstShdw prst="shdw13" dist="53882" dir="13500000">
              <a:schemeClr val="bg2">
                <a:alpha val="50000"/>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rgbClr val="30311D"/>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30311D"/>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sp>
        <p:nvSpPr>
          <p:cNvPr id="28685" name="圆角矩形 26637"/>
          <p:cNvSpPr/>
          <p:nvPr/>
        </p:nvSpPr>
        <p:spPr>
          <a:xfrm>
            <a:off x="4284663" y="1628775"/>
            <a:ext cx="4537075" cy="9366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eaLnBrk="1" hangingPunct="1"/>
            <a:r>
              <a:rPr lang="en-US" altLang="zh-CN" sz="1400" dirty="0">
                <a:latin typeface="Times New Roman" panose="02020603050405020304" pitchFamily="18" charset="0"/>
              </a:rPr>
              <a:t>It is important to make complaint timely. Some matters have timeliness, if the compliant have exceeded the prescribed time limit, such as the contract deadline etc. It would be useless to complain.</a:t>
            </a:r>
            <a:endParaRPr lang="en-US" altLang="zh-CN" sz="1400" dirty="0">
              <a:latin typeface="Arial" panose="020B0604020202020204" pitchFamily="34" charset="0"/>
            </a:endParaRPr>
          </a:p>
        </p:txBody>
      </p:sp>
      <p:sp>
        <p:nvSpPr>
          <p:cNvPr id="28686" name="圆角矩形 26638"/>
          <p:cNvSpPr/>
          <p:nvPr/>
        </p:nvSpPr>
        <p:spPr>
          <a:xfrm>
            <a:off x="4284663" y="2781300"/>
            <a:ext cx="4535487" cy="7969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eaLnBrk="1" hangingPunct="1"/>
            <a:r>
              <a:rPr lang="en-US" altLang="zh-CN" sz="1400" dirty="0">
                <a:latin typeface="Times New Roman" panose="02020603050405020304" pitchFamily="18" charset="0"/>
              </a:rPr>
              <a:t>Complaints should be expressed in a proper and objective way to make others accept, avoid exaggerating the truth and using rude languages.</a:t>
            </a:r>
            <a:endParaRPr lang="en-US" altLang="zh-CN" sz="1400" dirty="0">
              <a:latin typeface="Times New Roman" panose="02020603050405020304" pitchFamily="18" charset="0"/>
            </a:endParaRPr>
          </a:p>
          <a:p>
            <a:pPr eaLnBrk="1" hangingPunct="1"/>
            <a:endParaRPr lang="en-US" altLang="zh-CN" sz="1400" dirty="0">
              <a:latin typeface="Arial" panose="020B0604020202020204" pitchFamily="34" charset="0"/>
            </a:endParaRPr>
          </a:p>
        </p:txBody>
      </p:sp>
      <p:sp>
        <p:nvSpPr>
          <p:cNvPr id="28687" name="_s1046"/>
          <p:cNvSpPr/>
          <p:nvPr/>
        </p:nvSpPr>
        <p:spPr>
          <a:xfrm>
            <a:off x="4284663" y="3716338"/>
            <a:ext cx="4535487" cy="11525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400" dirty="0">
                <a:latin typeface="Times New Roman" panose="02020603050405020304" pitchFamily="18" charset="0"/>
              </a:rPr>
              <a:t>A successful complaint letter doesn’t need to be long, but should highlight the importance and provide relevant detailed information accurately and describe the problem clearly to make others understand.</a:t>
            </a:r>
            <a:endParaRPr lang="en-US" altLang="zh-CN" sz="1400" dirty="0">
              <a:latin typeface="Arial" panose="020B0604020202020204" pitchFamily="34" charset="0"/>
            </a:endParaRPr>
          </a:p>
        </p:txBody>
      </p:sp>
      <p:sp>
        <p:nvSpPr>
          <p:cNvPr id="28688" name="圆角矩形 29"/>
          <p:cNvSpPr/>
          <p:nvPr/>
        </p:nvSpPr>
        <p:spPr>
          <a:xfrm>
            <a:off x="4284663" y="5013325"/>
            <a:ext cx="4535487" cy="7921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400" dirty="0">
                <a:latin typeface="Times New Roman" panose="02020603050405020304" pitchFamily="18" charset="0"/>
              </a:rPr>
              <a:t>It will be practical to provide relevant evidence when making complaint to make your complaint authentic, reliable and credible and to make the problem easier to be solved. For example, documents, pictures, contracts etc. </a:t>
            </a:r>
            <a:endParaRPr lang="en-US" altLang="zh-CN" sz="1400" dirty="0">
              <a:latin typeface="Arial" panose="020B0604020202020204" pitchFamily="34" charset="0"/>
            </a:endParaRPr>
          </a:p>
        </p:txBody>
      </p:sp>
      <p:sp>
        <p:nvSpPr>
          <p:cNvPr id="28689" name="圆角矩形 26"/>
          <p:cNvSpPr/>
          <p:nvPr/>
        </p:nvSpPr>
        <p:spPr>
          <a:xfrm>
            <a:off x="4284663" y="5970588"/>
            <a:ext cx="4535487" cy="6985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200" dirty="0">
                <a:latin typeface="Times New Roman" panose="02020603050405020304" pitchFamily="18" charset="0"/>
              </a:rPr>
              <a:t>It is necessary to tell how you would like the problem to be solved and what compensation you desire. Your advice would provide reference value to solving the problem in a satisfactory way.</a:t>
            </a:r>
            <a:endParaRPr lang="en-US" altLang="zh-CN" sz="1200" dirty="0">
              <a:latin typeface="Arial" panose="020B0604020202020204" pitchFamily="34" charset="0"/>
            </a:endParaRPr>
          </a:p>
        </p:txBody>
      </p:sp>
      <p:cxnSp>
        <p:nvCxnSpPr>
          <p:cNvPr id="28690" name="直接箭头连接符 26642"/>
          <p:cNvCxnSpPr/>
          <p:nvPr/>
        </p:nvCxnSpPr>
        <p:spPr>
          <a:xfrm>
            <a:off x="1042988" y="1484313"/>
            <a:ext cx="14287" cy="4829175"/>
          </a:xfrm>
          <a:prstGeom prst="straightConnector1">
            <a:avLst/>
          </a:prstGeom>
          <a:ln w="9525" cap="rnd" cmpd="sng">
            <a:solidFill>
              <a:srgbClr val="000001"/>
            </a:solidFill>
            <a:prstDash val="sysDot"/>
            <a:headEnd type="none" w="med" len="med"/>
            <a:tailEnd type="none" w="med" len="med"/>
          </a:ln>
        </p:spPr>
      </p:cxnSp>
      <p:cxnSp>
        <p:nvCxnSpPr>
          <p:cNvPr id="28691" name="直接箭头连接符 26643"/>
          <p:cNvCxnSpPr/>
          <p:nvPr/>
        </p:nvCxnSpPr>
        <p:spPr>
          <a:xfrm>
            <a:off x="1042988" y="2205038"/>
            <a:ext cx="255587" cy="1587"/>
          </a:xfrm>
          <a:prstGeom prst="straightConnector1">
            <a:avLst/>
          </a:prstGeom>
          <a:ln w="9525" cap="rnd" cmpd="sng">
            <a:solidFill>
              <a:srgbClr val="000001"/>
            </a:solidFill>
            <a:prstDash val="sysDot"/>
            <a:headEnd type="none" w="med" len="med"/>
            <a:tailEnd type="none" w="med" len="med"/>
          </a:ln>
        </p:spPr>
      </p:cxnSp>
      <p:cxnSp>
        <p:nvCxnSpPr>
          <p:cNvPr id="28692" name="直接箭头连接符 26644"/>
          <p:cNvCxnSpPr/>
          <p:nvPr/>
        </p:nvCxnSpPr>
        <p:spPr>
          <a:xfrm>
            <a:off x="1042988" y="3213100"/>
            <a:ext cx="255587" cy="1588"/>
          </a:xfrm>
          <a:prstGeom prst="straightConnector1">
            <a:avLst/>
          </a:prstGeom>
          <a:ln w="9525" cap="rnd" cmpd="sng">
            <a:solidFill>
              <a:srgbClr val="000001"/>
            </a:solidFill>
            <a:prstDash val="sysDot"/>
            <a:headEnd type="none" w="med" len="med"/>
            <a:tailEnd type="none" w="med" len="med"/>
          </a:ln>
        </p:spPr>
      </p:cxnSp>
      <p:cxnSp>
        <p:nvCxnSpPr>
          <p:cNvPr id="28693" name="直接箭头连接符 26645"/>
          <p:cNvCxnSpPr/>
          <p:nvPr/>
        </p:nvCxnSpPr>
        <p:spPr>
          <a:xfrm>
            <a:off x="1042988" y="4365625"/>
            <a:ext cx="255587" cy="1588"/>
          </a:xfrm>
          <a:prstGeom prst="straightConnector1">
            <a:avLst/>
          </a:prstGeom>
          <a:ln w="9525" cap="rnd" cmpd="sng">
            <a:solidFill>
              <a:srgbClr val="000001"/>
            </a:solidFill>
            <a:prstDash val="sysDot"/>
            <a:headEnd type="none" w="med" len="med"/>
            <a:tailEnd type="none" w="med" len="med"/>
          </a:ln>
        </p:spPr>
      </p:cxnSp>
      <p:cxnSp>
        <p:nvCxnSpPr>
          <p:cNvPr id="28694" name="直接箭头连接符 26646"/>
          <p:cNvCxnSpPr/>
          <p:nvPr/>
        </p:nvCxnSpPr>
        <p:spPr>
          <a:xfrm>
            <a:off x="1042988" y="5516563"/>
            <a:ext cx="255587" cy="1587"/>
          </a:xfrm>
          <a:prstGeom prst="straightConnector1">
            <a:avLst/>
          </a:prstGeom>
          <a:ln w="9525" cap="rnd" cmpd="sng">
            <a:solidFill>
              <a:srgbClr val="000001"/>
            </a:solidFill>
            <a:prstDash val="sysDot"/>
            <a:headEnd type="none" w="med" len="med"/>
            <a:tailEnd type="none" w="med" len="med"/>
          </a:ln>
        </p:spPr>
      </p:cxnSp>
      <p:cxnSp>
        <p:nvCxnSpPr>
          <p:cNvPr id="28695" name="直接箭头连接符 26647"/>
          <p:cNvCxnSpPr/>
          <p:nvPr/>
        </p:nvCxnSpPr>
        <p:spPr>
          <a:xfrm>
            <a:off x="1042988" y="6308725"/>
            <a:ext cx="255587" cy="1588"/>
          </a:xfrm>
          <a:prstGeom prst="straightConnector1">
            <a:avLst/>
          </a:prstGeom>
          <a:ln w="9525" cap="rnd" cmpd="sng">
            <a:solidFill>
              <a:srgbClr val="000001"/>
            </a:solidFill>
            <a:prstDash val="sysDot"/>
            <a:headEnd type="none" w="med" len="med"/>
            <a:tailEnd type="none" w="med" len="med"/>
          </a:ln>
        </p:spPr>
      </p:cxnSp>
    </p:spTree>
  </p:cSld>
  <p:clrMapOvr>
    <a:masterClrMapping/>
  </p:clrMapOvr>
  <p:transition>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1.Personally, I find this to be completely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unacceptable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（不可接受）</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2.I was very disappointed that your products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fell far short of my expectation</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（远不及我的期望）</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3.I would like to either change the electronic dictionary for another model that works well or a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full refund</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（全额退款）</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4.We would appreciate your attention to this matter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promptly</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（迅速地）</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030288" y="2348865"/>
            <a:ext cx="8113712" cy="55435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nSpc>
                <a:spcPct val="90000"/>
              </a:lnSpc>
              <a:buNone/>
            </a:pPr>
            <a:r>
              <a:rPr lang="en-US" altLang="zh-CN" sz="2000" b="0" dirty="0">
                <a:latin typeface="Times New Roman" panose="02020603050405020304" pitchFamily="18" charset="0"/>
              </a:rPr>
              <a:t>1.</a:t>
            </a:r>
            <a:r>
              <a:rPr lang="zh-CN" altLang="en-US" sz="2000" b="0" dirty="0">
                <a:latin typeface="Times New Roman" panose="02020603050405020304" pitchFamily="18" charset="0"/>
              </a:rPr>
              <a:t>个人而言，我觉得这完全不能接受。</a:t>
            </a:r>
            <a:endParaRPr lang="zh-CN" altLang="en-US" sz="2000" b="0" dirty="0">
              <a:latin typeface="Times New Roman" panose="02020603050405020304" pitchFamily="18" charset="0"/>
            </a:endParaRPr>
          </a:p>
          <a:p>
            <a:pPr>
              <a:lnSpc>
                <a:spcPct val="90000"/>
              </a:lnSpc>
              <a:buNone/>
            </a:pPr>
            <a:endParaRPr lang="zh-CN" altLang="en-US" sz="2000" b="0" dirty="0">
              <a:latin typeface="Times New Roman" panose="02020603050405020304" pitchFamily="18" charset="0"/>
            </a:endParaRPr>
          </a:p>
          <a:p>
            <a:pPr>
              <a:lnSpc>
                <a:spcPct val="90000"/>
              </a:lnSpc>
              <a:buNone/>
            </a:pPr>
            <a:endParaRPr lang="zh-CN" altLang="en-US" sz="2000" b="0" dirty="0">
              <a:latin typeface="Times New Roman" panose="02020603050405020304" pitchFamily="18" charset="0"/>
            </a:endParaRPr>
          </a:p>
          <a:p>
            <a:pPr>
              <a:lnSpc>
                <a:spcPct val="90000"/>
              </a:lnSpc>
              <a:buNone/>
            </a:pPr>
            <a:r>
              <a:rPr lang="en-US" altLang="zh-CN" sz="2000" b="0" dirty="0">
                <a:latin typeface="Times New Roman" panose="02020603050405020304" pitchFamily="18" charset="0"/>
              </a:rPr>
              <a:t>2.</a:t>
            </a:r>
            <a:r>
              <a:rPr lang="zh-CN" altLang="en-US" sz="2000" b="0" dirty="0">
                <a:latin typeface="Times New Roman" panose="02020603050405020304" pitchFamily="18" charset="0"/>
              </a:rPr>
              <a:t>贵公司的产品远不及我们的期望，我方对此感到非常失望。</a:t>
            </a:r>
            <a:endParaRPr lang="zh-CN" altLang="en-US" sz="2000" b="0" dirty="0">
              <a:latin typeface="Times New Roman" panose="02020603050405020304" pitchFamily="18" charset="0"/>
            </a:endParaRPr>
          </a:p>
          <a:p>
            <a:pPr>
              <a:lnSpc>
                <a:spcPct val="90000"/>
              </a:lnSpc>
              <a:buNone/>
            </a:pPr>
            <a:endParaRPr lang="zh-CN" altLang="en-US" sz="2000" b="0" dirty="0">
              <a:latin typeface="Times New Roman" panose="02020603050405020304" pitchFamily="18" charset="0"/>
            </a:endParaRPr>
          </a:p>
          <a:p>
            <a:pPr>
              <a:lnSpc>
                <a:spcPct val="90000"/>
              </a:lnSpc>
              <a:buNone/>
            </a:pPr>
            <a:endParaRPr lang="zh-CN" altLang="en-US" sz="2000" b="0" dirty="0">
              <a:latin typeface="Times New Roman" panose="02020603050405020304" pitchFamily="18" charset="0"/>
            </a:endParaRPr>
          </a:p>
          <a:p>
            <a:pPr>
              <a:lnSpc>
                <a:spcPct val="90000"/>
              </a:lnSpc>
              <a:buNone/>
            </a:pPr>
            <a:r>
              <a:rPr lang="en-US" altLang="zh-CN" sz="2000" b="0" dirty="0">
                <a:latin typeface="Times New Roman" panose="02020603050405020304" pitchFamily="18" charset="0"/>
              </a:rPr>
              <a:t>3.</a:t>
            </a:r>
            <a:r>
              <a:rPr lang="zh-CN" altLang="en-US" sz="2000" b="0" dirty="0">
                <a:latin typeface="Times New Roman" panose="02020603050405020304" pitchFamily="18" charset="0"/>
              </a:rPr>
              <a:t>我方希望贵公司更换另一台新的电子词典，否则我方将要求全额退款</a:t>
            </a:r>
            <a:endParaRPr lang="zh-CN" altLang="en-US" sz="2000" b="0" dirty="0">
              <a:latin typeface="Times New Roman" panose="02020603050405020304" pitchFamily="18" charset="0"/>
            </a:endParaRPr>
          </a:p>
          <a:p>
            <a:pPr>
              <a:lnSpc>
                <a:spcPct val="90000"/>
              </a:lnSpc>
              <a:buNone/>
            </a:pPr>
            <a:endParaRPr lang="en-US" altLang="zh-CN" sz="2000" b="0" dirty="0">
              <a:latin typeface="Times New Roman" panose="02020603050405020304" pitchFamily="18" charset="0"/>
            </a:endParaRPr>
          </a:p>
          <a:p>
            <a:pPr>
              <a:lnSpc>
                <a:spcPct val="90000"/>
              </a:lnSpc>
              <a:buNone/>
            </a:pPr>
            <a:r>
              <a:rPr lang="en-US" altLang="zh-CN" sz="2000" b="0" dirty="0">
                <a:latin typeface="Times New Roman" panose="02020603050405020304" pitchFamily="18" charset="0"/>
              </a:rPr>
              <a:t>4.</a:t>
            </a:r>
            <a:r>
              <a:rPr lang="zh-CN" altLang="en-US" sz="2000" b="0" dirty="0">
                <a:latin typeface="Times New Roman" panose="02020603050405020304" pitchFamily="18" charset="0"/>
              </a:rPr>
              <a:t>我方对你方在这件事情上所做出的的迅速回应表示感激。</a:t>
            </a:r>
            <a:r>
              <a:rPr lang="en-US" altLang="zh-CN" sz="2000" b="0" dirty="0">
                <a:latin typeface="Times New Roman" panose="02020603050405020304" pitchFamily="18" charset="0"/>
              </a:rPr>
              <a:t> </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3" end="3"/>
                                            </p:txEl>
                                          </p:spTgt>
                                        </p:tgtEl>
                                        <p:attrNameLst>
                                          <p:attrName>style.visibility</p:attrName>
                                        </p:attrNameLst>
                                      </p:cBhvr>
                                      <p:to>
                                        <p:strVal val="visible"/>
                                      </p:to>
                                    </p:set>
                                    <p:anim calcmode="lin" valueType="num">
                                      <p:cBhvr additive="base">
                                        <p:cTn id="13"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6" end="6"/>
                                            </p:txEl>
                                          </p:spTgt>
                                        </p:tgtEl>
                                        <p:attrNameLst>
                                          <p:attrName>style.visibility</p:attrName>
                                        </p:attrNameLst>
                                      </p:cBhvr>
                                      <p:to>
                                        <p:strVal val="visible"/>
                                      </p:to>
                                    </p:set>
                                    <p:anim calcmode="lin" valueType="num">
                                      <p:cBhvr additive="base">
                                        <p:cTn id="19" dur="5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6">
                                            <p:txEl>
                                              <p:pRg st="8" end="8"/>
                                            </p:txEl>
                                          </p:spTgt>
                                        </p:tgtEl>
                                        <p:attrNameLst>
                                          <p:attrName>style.visibility</p:attrName>
                                        </p:attrNameLst>
                                      </p:cBhvr>
                                      <p:to>
                                        <p:strVal val="visible"/>
                                      </p:to>
                                    </p:set>
                                    <p:anim calcmode="lin" valueType="num">
                                      <p:cBhvr additive="base">
                                        <p:cTn id="25" dur="5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5.I trust you will </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look into</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thoroughly this and make sure this would not happen again in the future.</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（彻底调查）</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6.</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我方在检查贵公司</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8</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月</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3</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日发送的货物时发现</a:t>
            </a:r>
            <a:r>
              <a:rPr lang="zh-CN" altLang="en-US"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货物少于订货量</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shortage in delivery</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endPar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7.</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如果贵公司没有在</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9</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月</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27</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日前发送这批笔记本电脑，我方</a:t>
            </a:r>
            <a:r>
              <a:rPr lang="zh-CN" altLang="en-US"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将取消订单</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cancel the order</a:t>
            </a:r>
            <a:r>
              <a:rPr lang="zh-CN" altLang="en-US"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954088" y="2564765"/>
            <a:ext cx="8113712" cy="55435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5.</a:t>
            </a:r>
            <a:r>
              <a:rPr lang="zh-CN" altLang="en-US" sz="2000" b="0" dirty="0">
                <a:latin typeface="Times New Roman" panose="02020603050405020304" pitchFamily="18" charset="0"/>
              </a:rPr>
              <a:t>我们相信你们会彻底调查此事并确保未来不会发生同样的情况。</a:t>
            </a:r>
            <a:endParaRPr lang="zh-CN" altLang="en-US"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6.We found there was a shortage in delivery in the goods delivered by your company on August 3rd.</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7.We have to cancel the order if you could not deliver the batch of laptop computer by September 27th.  </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3" end="3"/>
                                            </p:txEl>
                                          </p:spTgt>
                                        </p:tgtEl>
                                        <p:attrNameLst>
                                          <p:attrName>style.visibility</p:attrName>
                                        </p:attrNameLst>
                                      </p:cBhvr>
                                      <p:to>
                                        <p:strVal val="visible"/>
                                      </p:to>
                                    </p:set>
                                    <p:anim calcmode="lin" valueType="num">
                                      <p:cBhvr additive="base">
                                        <p:cTn id="13"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6" end="6"/>
                                            </p:txEl>
                                          </p:spTgt>
                                        </p:tgtEl>
                                        <p:attrNameLst>
                                          <p:attrName>style.visibility</p:attrName>
                                        </p:attrNameLst>
                                      </p:cBhvr>
                                      <p:to>
                                        <p:strVal val="visible"/>
                                      </p:to>
                                    </p:set>
                                    <p:anim calcmode="lin" valueType="num">
                                      <p:cBhvr additive="base">
                                        <p:cTn id="19" dur="5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652588"/>
            <a:ext cx="81137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希望您尽快</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找到问题</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的根源并妥善处理这件事情。（</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source of the problem</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这与贵公司一直以来优质服务的做法</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相差甚远</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(well below)</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1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我方很难理解贵方的产品质量在</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短期内</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再次出现同样的问题。</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short period)</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115378" y="2564130"/>
            <a:ext cx="8113712" cy="55435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8.We hope you could find the source of the problem and deal with it properly as soon as possible.</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9.This is well below the quality service provided by your company.</a:t>
            </a: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endParaRPr lang="en-US"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10.We could hardly understand why the same problem with product quality could occur again in such short period.</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2" end="2"/>
                                            </p:txEl>
                                          </p:spTgt>
                                        </p:tgtEl>
                                        <p:attrNameLst>
                                          <p:attrName>style.visibility</p:attrName>
                                        </p:attrNameLst>
                                      </p:cBhvr>
                                      <p:to>
                                        <p:strVal val="visible"/>
                                      </p:to>
                                    </p:set>
                                    <p:anim calcmode="lin" valueType="num">
                                      <p:cBhvr additive="base">
                                        <p:cTn id="13"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5" end="5"/>
                                            </p:txEl>
                                          </p:spTgt>
                                        </p:tgtEl>
                                        <p:attrNameLst>
                                          <p:attrName>style.visibility</p:attrName>
                                        </p:attrNameLst>
                                      </p:cBhvr>
                                      <p:to>
                                        <p:strVal val="visible"/>
                                      </p:to>
                                    </p:set>
                                    <p:anim calcmode="lin" valueType="num">
                                      <p:cBhvr additive="base">
                                        <p:cTn id="19"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0613" y="669925"/>
            <a:ext cx="805338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5</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following letter and fill in the blanks with the right expressions according to the Chinese.</a:t>
            </a: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4294967295"/>
          </p:nvPr>
        </p:nvSpPr>
        <p:spPr>
          <a:xfrm>
            <a:off x="1179513" y="1628775"/>
            <a:ext cx="7961313" cy="53832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sirs,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ceramic bowls supplied to  _______________1_______________(3</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月</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号编号为</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B587</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的订单</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was delivered by your carriers this morning.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noticed that one of the outers edges of wrapping bad been damaged, presumably as a result of careless transit. __________2_____________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（当我们打开包装盒）</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it was not surprising to find that 9 bowls in the box are broken.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This is the second time in 2 months that ____________3___________________</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（我们不得不向你反馈同一个问题）</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find it hard to understand why precautions could not be taken to prevent a repetition of the earlier damage.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内容占位符 2"/>
          <p:cNvSpPr>
            <a:spLocks noGrp="1"/>
          </p:cNvSpPr>
          <p:nvPr/>
        </p:nvSpPr>
        <p:spPr>
          <a:xfrm>
            <a:off x="3996055" y="1917065"/>
            <a:ext cx="4779010" cy="4419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rPr>
              <a:t>1.our order number B587 of 4th, March </a:t>
            </a:r>
            <a:endParaRPr lang="zh-CN" altLang="en-US" dirty="0"/>
          </a:p>
        </p:txBody>
      </p:sp>
      <p:sp>
        <p:nvSpPr>
          <p:cNvPr id="5" name="内容占位符 2"/>
          <p:cNvSpPr>
            <a:spLocks noGrp="1"/>
          </p:cNvSpPr>
          <p:nvPr/>
        </p:nvSpPr>
        <p:spPr>
          <a:xfrm>
            <a:off x="4427855" y="3140710"/>
            <a:ext cx="3681730" cy="50165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rPr>
              <a:t>2.when we took off the wrapping</a:t>
            </a:r>
            <a:endParaRPr lang="en-US" altLang="zh-CN" sz="2000" b="0" dirty="0">
              <a:latin typeface="Times New Roman" panose="02020603050405020304" pitchFamily="18" charset="0"/>
            </a:endParaRPr>
          </a:p>
          <a:p>
            <a:pPr algn="just">
              <a:buNone/>
            </a:pPr>
            <a:endParaRPr lang="zh-CN" altLang="en-US" dirty="0"/>
          </a:p>
        </p:txBody>
      </p:sp>
      <p:sp>
        <p:nvSpPr>
          <p:cNvPr id="6" name="内容占位符 2"/>
          <p:cNvSpPr>
            <a:spLocks noGrp="1"/>
          </p:cNvSpPr>
          <p:nvPr/>
        </p:nvSpPr>
        <p:spPr>
          <a:xfrm>
            <a:off x="1691640" y="4580890"/>
            <a:ext cx="6414135" cy="62166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rPr>
              <a:t>3.that we have to write to you about the same problem</a:t>
            </a:r>
            <a:endParaRPr lang="en-US" altLang="zh-CN" sz="2000" b="0" dirty="0">
              <a:latin typeface="Times New Roman" panose="02020603050405020304" pitchFamily="18" charset="0"/>
            </a:endParaRPr>
          </a:p>
          <a:p>
            <a:pPr algn="just">
              <a:buNone/>
            </a:pP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254125" y="1163638"/>
            <a:ext cx="7737475"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Although other ceramic bowls have been delivered in good condition, this second experience within such a short time suggests the need for special protection against broken when bowls are packed onto your delivery vehicles. _____________4__________________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希望贵公司能够谨记在心</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handling our future orders.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Since the broken bowls could not be sold, we suggest that you deliver the same quantity of bowls to us or ___________5______________</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（我们将要求退款）</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 hope to hear from you soon.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Yours faithfully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内容占位符 2"/>
          <p:cNvSpPr>
            <a:spLocks noGrp="1"/>
          </p:cNvSpPr>
          <p:nvPr/>
        </p:nvSpPr>
        <p:spPr>
          <a:xfrm>
            <a:off x="2555875" y="2708910"/>
            <a:ext cx="7299325" cy="5543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rPr>
              <a:t>4.We hope that you will bear in mind</a:t>
            </a:r>
            <a:endParaRPr lang="en-US" altLang="zh-CN" sz="2000" b="0" dirty="0">
              <a:latin typeface="Times New Roman" panose="02020603050405020304" pitchFamily="18" charset="0"/>
            </a:endParaRPr>
          </a:p>
          <a:p>
            <a:pPr algn="just">
              <a:buNone/>
            </a:pPr>
            <a:endParaRPr lang="zh-CN" altLang="en-US" dirty="0"/>
          </a:p>
        </p:txBody>
      </p:sp>
      <p:sp>
        <p:nvSpPr>
          <p:cNvPr id="34819" name="内容占位符 2"/>
          <p:cNvSpPr>
            <a:spLocks noGrp="1"/>
          </p:cNvSpPr>
          <p:nvPr/>
        </p:nvSpPr>
        <p:spPr>
          <a:xfrm>
            <a:off x="5076190" y="3789045"/>
            <a:ext cx="7299325" cy="20167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en-US" altLang="zh-CN" sz="2000" b="0" dirty="0">
                <a:latin typeface="Times New Roman" panose="02020603050405020304" pitchFamily="18" charset="0"/>
              </a:rPr>
              <a:t>5.we will ask for refund</a:t>
            </a:r>
            <a:endParaRPr lang="zh-CN" altLang="en-US"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9">
                                            <p:txEl>
                                              <p:pRg st="0" end="0"/>
                                            </p:txEl>
                                          </p:spTgt>
                                        </p:tgtEl>
                                        <p:attrNameLst>
                                          <p:attrName>style.visibility</p:attrName>
                                        </p:attrNameLst>
                                      </p:cBhvr>
                                      <p:to>
                                        <p:strVal val="visible"/>
                                      </p:to>
                                    </p:set>
                                    <p:anim calcmode="lin" valueType="num">
                                      <p:cBhvr additive="base">
                                        <p:cTn id="13"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481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27146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2"/>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6 </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Write a complaint letter according to the given situation.</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85888"/>
            <a:ext cx="7961313" cy="513873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Your company has ordered 8 filing cabinets from the supplier on 5th April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and they promised to deliver within one week, but they delayed delivery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without any notice and explanation, what’s worse, this is not the first time of</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same problem. Please write to complain about this. You should write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least150 words.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1" u="sng"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1" u="sng"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Tips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frequent late deliveries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频繁延迟送货</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reliable delivery dates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可信的送货时间</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punctual delivery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准时送货时间</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count on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依靠、依赖</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previous occasion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先前情况</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undertaking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许诺</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p:txBody>
          <a:bodyPr vert="horz" wrap="square" lIns="91440" tIns="45720" rIns="91440" bIns="45720" anchor="ctr" anchorCtr="0"/>
          <a:p>
            <a:r>
              <a:rPr lang="en-US" altLang="zh-CN" dirty="0"/>
              <a:t> </a:t>
            </a:r>
            <a:endParaRPr lang="zh-CN" altLang="en-US" dirty="0"/>
          </a:p>
        </p:txBody>
      </p:sp>
      <p:sp>
        <p:nvSpPr>
          <p:cNvPr id="36867" name="内容占位符 2"/>
          <p:cNvSpPr>
            <a:spLocks noGrp="1"/>
          </p:cNvSpPr>
          <p:nvPr>
            <p:ph idx="1"/>
          </p:nvPr>
        </p:nvSpPr>
        <p:spPr>
          <a:xfrm>
            <a:off x="1187450" y="260350"/>
            <a:ext cx="7637463" cy="3636963"/>
          </a:xfrm>
        </p:spPr>
        <p:txBody>
          <a:bodyPr vert="horz" wrap="square" lIns="91440" tIns="45720" rIns="91440" bIns="45720" anchor="t" anchorCtr="0"/>
          <a:p>
            <a:pPr>
              <a:buNone/>
            </a:pPr>
            <a:r>
              <a:rPr lang="en-US" altLang="zh-CN" sz="2000" dirty="0">
                <a:latin typeface="Times New Roman" panose="02020603050405020304" pitchFamily="18" charset="0"/>
              </a:rPr>
              <a:t>Task 6</a:t>
            </a:r>
            <a:endParaRPr lang="zh-CN" altLang="zh-CN" sz="2000" dirty="0">
              <a:latin typeface="Times New Roman" panose="02020603050405020304" pitchFamily="18" charset="0"/>
            </a:endParaRPr>
          </a:p>
          <a:p>
            <a:pPr>
              <a:buNone/>
            </a:pPr>
            <a:r>
              <a:rPr lang="en-US" altLang="zh-CN" sz="2000" dirty="0">
                <a:latin typeface="Times New Roman" panose="02020603050405020304" pitchFamily="18" charset="0"/>
              </a:rPr>
              <a:t>Suggested Answers:</a:t>
            </a:r>
            <a:endParaRPr lang="zh-CN" altLang="zh-CN" sz="2000" dirty="0">
              <a:latin typeface="Times New Roman" panose="02020603050405020304" pitchFamily="18" charset="0"/>
            </a:endParaRPr>
          </a:p>
          <a:p>
            <a:pPr>
              <a:buNone/>
            </a:pPr>
            <a:r>
              <a:rPr lang="en-US" altLang="zh-CN" sz="2000" b="0" dirty="0">
                <a:latin typeface="Times New Roman" panose="02020603050405020304" pitchFamily="18" charset="0"/>
              </a:rPr>
              <a:t>    Dear Sirs or Madams,</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We order 8 filing cabinets from you on 5th April on the understanding that they would be delivered within one week. However we still have not received them until this morning.</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Unfortunately there have been similar delays on several previous occasions, and their increasing frequency in recent months compels us to say that business between us cannot continue in such conditions.</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We have felt it necessary to make our feelings known since we cannot give reliable dates to our customers unless we can count on undertakings given by our suppliers.</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We hope you will understand our position in this matter, and trust that from now on we can rely on punctual delivery of our orders.</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I look forward to receiving your comments on this matter.</a:t>
            </a:r>
            <a:endParaRPr lang="en-US" altLang="zh-CN" sz="2000" b="0" dirty="0">
              <a:latin typeface="Times New Roman" panose="02020603050405020304" pitchFamily="18" charset="0"/>
            </a:endParaRPr>
          </a:p>
          <a:p>
            <a:pPr algn="just">
              <a:buNone/>
            </a:pPr>
            <a:r>
              <a:rPr lang="en-US" altLang="zh-CN" sz="2000" b="0" dirty="0">
                <a:latin typeface="Times New Roman" panose="02020603050405020304" pitchFamily="18" charset="0"/>
              </a:rPr>
              <a:t>              Yours faithfully,</a:t>
            </a:r>
            <a:endParaRPr lang="en-US" altLang="zh-CN" sz="2000" b="0" dirty="0">
              <a:latin typeface="Times New Roman" panose="02020603050405020304" pitchFamily="18" charset="0"/>
            </a:endParaRPr>
          </a:p>
          <a:p>
            <a:pPr algn="just">
              <a:buNone/>
            </a:pPr>
            <a:r>
              <a:rPr lang="en-US" altLang="zh-CN" sz="2000" b="0" i="1" dirty="0">
                <a:latin typeface="Times New Roman" panose="02020603050405020304" pitchFamily="18" charset="0"/>
              </a:rPr>
              <a:t>              Stephan </a:t>
            </a:r>
            <a:endParaRPr lang="en-US" altLang="zh-CN" sz="2000" b="0" i="1" dirty="0">
              <a:latin typeface="Times New Roman" panose="02020603050405020304" pitchFamily="18" charset="0"/>
            </a:endParaRPr>
          </a:p>
          <a:p>
            <a:pPr algn="just">
              <a:buNone/>
            </a:pPr>
            <a:r>
              <a:rPr lang="en-US" altLang="zh-CN" sz="2000" b="0" dirty="0">
                <a:latin typeface="Times New Roman" panose="02020603050405020304" pitchFamily="18" charset="0"/>
              </a:rPr>
              <a:t>              Purchasing manager</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19843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Read for Reference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 Complaint concerning poor quality product</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41438"/>
            <a:ext cx="7961313" cy="51831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Sample 1: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Mr.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Rozco</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On October 15, 2007, in response to a special television offer, I ordered a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Tressel</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Toaster from your company. The product arrived in the mail, apparently undamaged, on October 22. However, when I tried to operate the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Tressel</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Toaster that same evening, I was distressed to find that it did not fulfill your claim to provide "fast, safe, professional hair-styling." Instead, it severely damaged my hair.</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16013" y="332423"/>
            <a:ext cx="7875588" cy="6048375"/>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After following the instructions to "set up the toaster away from other appliances on a dry counter" in my bathroom, I inserted the steel comb and waited 60 seconds. Then I removed the comb from the toaster and, following the instructions for a "Venusian Curl," ran the hot comb through my hair. After just a few seconds, however, I smelled burning hair, and so I immediately placed the comb back into the toaster. When I did this, sparks flew from the outlet. I reached to unplug the toaster, but I was too late: a fuse had already blown out. A few minutes later, after replacing the fuse, I looked in the mirror and saw that my hair had been scorched in several spots.</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I am returning the </a:t>
            </a:r>
            <a:r>
              <a:rPr kumimoji="0" lang="en-US" altLang="zh-CN" sz="2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Tressel</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Toaster (along with the unopened bottle of Un-Do Shampoo), and I expect a full refund of $39.95, plus $5.90 for shipping costs. In addition, I am enclosing a receipt for the wig I purchased and will have to wear until the damaged hair grows out. Please send me a check for $303.67 to cover the refund for the </a:t>
            </a:r>
            <a:r>
              <a:rPr kumimoji="0" lang="en-US" altLang="zh-CN" sz="2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Tressel</a:t>
            </a: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Toaster and the cost of the wig.</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Sincerely,</a:t>
            </a:r>
            <a:endPar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Annie Jolly</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内容占位符 2"/>
          <p:cNvSpPr>
            <a:spLocks noGrp="1"/>
          </p:cNvSpPr>
          <p:nvPr>
            <p:ph idx="1"/>
          </p:nvPr>
        </p:nvSpPr>
        <p:spPr>
          <a:xfrm>
            <a:off x="1031875" y="1074738"/>
            <a:ext cx="7581900" cy="5360987"/>
          </a:xfrm>
        </p:spPr>
        <p:txBody>
          <a:bodyPr vert="horz" wrap="square" lIns="91440" tIns="45720" rIns="91440" bIns="45720" anchor="t" anchorCtr="0"/>
          <a:p>
            <a:pPr>
              <a:buNone/>
            </a:pPr>
            <a:r>
              <a:rPr lang="en-US" altLang="zh-CN" sz="2000" b="0" dirty="0">
                <a:latin typeface="Times New Roman" panose="02020603050405020304" pitchFamily="18" charset="0"/>
              </a:rPr>
              <a:t>                                </a:t>
            </a:r>
            <a:endParaRPr lang="zh-CN" altLang="zh-CN" sz="2000" b="0" dirty="0">
              <a:latin typeface="Times New Roman" panose="02020603050405020304" pitchFamily="18" charset="0"/>
            </a:endParaRPr>
          </a:p>
          <a:p>
            <a:pPr algn="ctr">
              <a:buNone/>
            </a:pPr>
            <a:r>
              <a:rPr lang="en-US" altLang="zh-CN" sz="2400" dirty="0">
                <a:solidFill>
                  <a:schemeClr val="tx1"/>
                </a:solidFill>
                <a:latin typeface="Times New Roman" panose="02020603050405020304" pitchFamily="18" charset="0"/>
              </a:rPr>
              <a:t>About complaint letter</a:t>
            </a:r>
            <a:endParaRPr lang="en-US" altLang="zh-CN" sz="2400" dirty="0">
              <a:solidFill>
                <a:schemeClr val="tx1"/>
              </a:solidFill>
              <a:latin typeface="Times New Roman" panose="02020603050405020304" pitchFamily="18" charset="0"/>
            </a:endParaRPr>
          </a:p>
          <a:p>
            <a:pPr>
              <a:buNone/>
            </a:pP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A </a:t>
            </a:r>
            <a:r>
              <a:rPr lang="en-US" altLang="zh-CN" sz="2000" dirty="0">
                <a:solidFill>
                  <a:schemeClr val="tx1"/>
                </a:solidFill>
                <a:latin typeface="Times New Roman" panose="02020603050405020304" pitchFamily="18" charset="0"/>
              </a:rPr>
              <a:t>complaint letter </a:t>
            </a:r>
            <a:r>
              <a:rPr lang="zh-CN" altLang="en-US" sz="2000" b="0" dirty="0">
                <a:solidFill>
                  <a:schemeClr val="tx1"/>
                </a:solidFill>
                <a:latin typeface="Times New Roman" panose="02020603050405020304" pitchFamily="18" charset="0"/>
              </a:rPr>
              <a:t>（投诉函）</a:t>
            </a:r>
            <a:r>
              <a:rPr lang="en-US" altLang="zh-CN" sz="2000" b="0" dirty="0">
                <a:solidFill>
                  <a:schemeClr val="tx1"/>
                </a:solidFill>
                <a:latin typeface="Times New Roman" panose="02020603050405020304" pitchFamily="18" charset="0"/>
              </a:rPr>
              <a:t>is a kind of special letter of correspondence written by consumer whose benefit is violated in the process of commodity transaction or service provided. It requests some sort of compensation for defective or damaged merchandise or for inadequate or delayed services. </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algn="just">
              <a:buNone/>
            </a:pPr>
            <a:r>
              <a:rPr lang="en-US" altLang="zh-CN" sz="2000" b="0" dirty="0">
                <a:solidFill>
                  <a:schemeClr val="tx1"/>
                </a:solidFill>
                <a:latin typeface="Times New Roman" panose="02020603050405020304" pitchFamily="18" charset="0"/>
              </a:rPr>
              <a:t>     The writer should consider the permanence, formality, and seriousness of a complaint letter. The essential rule in writing a complaint letter is to maintain your poise and diplomacy, no matter how justified your gripe is. Avoid making the recipient an adversary</a:t>
            </a:r>
            <a:r>
              <a:rPr lang="en-US" altLang="zh-CN" sz="2000" b="0" dirty="0">
                <a:latin typeface="Times New Roman" panose="02020603050405020304" pitchFamily="18" charset="0"/>
              </a:rPr>
              <a:t>. </a:t>
            </a:r>
            <a:endParaRPr lang="zh-CN" altLang="zh-CN" sz="2000" b="0" dirty="0">
              <a:solidFill>
                <a:srgbClr val="282917"/>
              </a:solidFill>
              <a:latin typeface="Times New Roman" panose="02020603050405020304" pitchFamily="18" charset="0"/>
              <a:ea typeface="Times New Roman" panose="02020603050405020304" pitchFamily="18" charset="0"/>
            </a:endParaRPr>
          </a:p>
        </p:txBody>
      </p:sp>
      <p:sp>
        <p:nvSpPr>
          <p:cNvPr id="3"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Ⅱ.</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Leading-In</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2. Complaint regarding food poisoning</a:t>
            </a:r>
            <a:endParaRPr kumimoji="0" lang="zh-CN" altLang="en-US" sz="2400" b="0"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Mrs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Williams,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 have been a customer of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Ronghe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Restaurant for the last 6 years and have always been very happy with your food and service.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However, when I visited you for dinner with an important client last Friday, your food and service had been far from your usual standard.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After waiting at the table for about 30 minutes, our waiter finally return to take the order. The fish soup we had ordered was far too heavy and salty while the dessert was tasteless, besides, the waiter was too carelessly to spill the hot soup over onto the table and ourselves.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868363" y="1163638"/>
            <a:ext cx="7961313"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After the terrible food and service, we finally left and forgot those unhappy experiences. But late that evening, I am afraid things went from bad to worse, my client and I suffered from serious bellyache and was sent to the hospital and finally be diagnosed as food poisoning.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I hope that we could look into this as soon as possible and give us a satisfactory solution.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Yours faithfully,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Stephen Green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3019"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rgbClr val="30311D"/>
                </a:solidFill>
                <a:effectLst/>
                <a:uLnTx/>
                <a:uFillTx/>
                <a:latin typeface="Arial" panose="020B0604020202020204" pitchFamily="34" charset="0"/>
                <a:ea typeface="宋体" panose="02010600030101010101" pitchFamily="2" charset="-122"/>
                <a:cs typeface="+mn-cs"/>
              </a:endParaRPr>
            </a:p>
          </p:txBody>
        </p:sp>
        <p:pic>
          <p:nvPicPr>
            <p:cNvPr id="43017"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p:nvPr/>
        </p:nvSpPr>
        <p:spPr>
          <a:xfrm>
            <a:off x="3862388" y="5168900"/>
            <a:ext cx="1082675" cy="1071563"/>
          </a:xfrm>
          <a:prstGeom prst="ellipse">
            <a:avLst/>
          </a:prstGeom>
          <a:blipFill rotWithShape="1">
            <a:blip r:embed="rId3"/>
            <a:stretch>
              <a:fillRect/>
            </a:stretch>
          </a:blipFill>
          <a:ln w="28575"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26119" name="椭圆 26118"/>
          <p:cNvSpPr/>
          <p:nvPr/>
        </p:nvSpPr>
        <p:spPr>
          <a:xfrm>
            <a:off x="0" y="400050"/>
            <a:ext cx="2609850" cy="2624138"/>
          </a:xfrm>
          <a:prstGeom prst="ellipse">
            <a:avLst/>
          </a:prstGeom>
          <a:blipFill rotWithShape="1">
            <a:blip r:embed="rId4"/>
            <a:stretch>
              <a:fillRect/>
            </a:stretch>
          </a:blipFill>
          <a:ln w="7620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26120" name="椭圆 26119"/>
          <p:cNvSpPr/>
          <p:nvPr/>
        </p:nvSpPr>
        <p:spPr>
          <a:xfrm>
            <a:off x="1428750" y="3671888"/>
            <a:ext cx="1911350" cy="1892300"/>
          </a:xfrm>
          <a:prstGeom prst="ellipse">
            <a:avLst/>
          </a:prstGeom>
          <a:blipFill rotWithShape="1">
            <a:blip r:embed="rId5"/>
            <a:stretch>
              <a:fillRect/>
            </a:stretch>
          </a:blipFill>
          <a:ln w="57150" cap="flat" cmpd="sng">
            <a:solidFill>
              <a:schemeClr val="bg1">
                <a:alpha val="70195"/>
              </a:schemeClr>
            </a:solidFill>
            <a:prstDash val="solid"/>
            <a:headEnd type="none" w="med" len="med"/>
            <a:tailEnd type="none" w="med" len="med"/>
          </a:ln>
          <a:effectLst>
            <a:outerShdw dist="107763" dir="2699999" algn="ctr" rotWithShape="0">
              <a:schemeClr val="tx2">
                <a:alpha val="50000"/>
              </a:schemeClr>
            </a:outerShdw>
          </a:effectLst>
        </p:spPr>
        <p:txBody>
          <a:bodyPr/>
          <a:p>
            <a:pPr algn="ctr" eaLnBrk="1" hangingPunct="1"/>
            <a:endParaRPr lang="zh-CN" altLang="en-US" b="1" dirty="0">
              <a:solidFill>
                <a:srgbClr val="30311D"/>
              </a:solidFill>
              <a:latin typeface="Arial" panose="020B0604020202020204" pitchFamily="34" charset="0"/>
            </a:endParaRPr>
          </a:p>
        </p:txBody>
      </p:sp>
      <p:sp>
        <p:nvSpPr>
          <p:cNvPr id="43015" name="TextBox 13"/>
          <p:cNvSpPr txBox="1"/>
          <p:nvPr/>
        </p:nvSpPr>
        <p:spPr>
          <a:xfrm>
            <a:off x="2595563" y="2420303"/>
            <a:ext cx="6548437" cy="2306955"/>
          </a:xfrm>
          <a:prstGeom prst="rect">
            <a:avLst/>
          </a:prstGeom>
          <a:noFill/>
          <a:ln w="9525">
            <a:noFill/>
          </a:ln>
        </p:spPr>
        <p:txBody>
          <a:bodyPr>
            <a:spAutoFit/>
          </a:bodyPr>
          <a:p>
            <a:pPr eaLnBrk="1" hangingPunct="1"/>
            <a:r>
              <a:rPr lang="en-US" altLang="zh-CN" sz="3600" b="1" dirty="0">
                <a:solidFill>
                  <a:srgbClr val="282917"/>
                </a:solidFill>
                <a:latin typeface="Times New Roman" panose="02020603050405020304" pitchFamily="18" charset="0"/>
              </a:rPr>
              <a:t>Thank you for your attention !</a:t>
            </a:r>
            <a:endParaRPr lang="en-US" altLang="zh-CN" sz="3600" b="1" dirty="0">
              <a:solidFill>
                <a:srgbClr val="282917"/>
              </a:solidFill>
              <a:latin typeface="Times New Roman" panose="02020603050405020304" pitchFamily="18" charset="0"/>
            </a:endParaRPr>
          </a:p>
          <a:p>
            <a:pPr eaLnBrk="1" hangingPunct="1"/>
            <a:r>
              <a:rPr lang="en-US" altLang="zh-CN" sz="3600" b="1" dirty="0">
                <a:solidFill>
                  <a:srgbClr val="282917"/>
                </a:solidFill>
                <a:latin typeface="Times New Roman" panose="02020603050405020304" pitchFamily="18" charset="0"/>
              </a:rPr>
              <a:t>                          </a:t>
            </a:r>
            <a:r>
              <a:rPr lang="zh-CN" altLang="en-US" sz="3600" b="1" dirty="0">
                <a:solidFill>
                  <a:srgbClr val="282917"/>
                </a:solidFill>
                <a:latin typeface="Times New Roman" panose="02020603050405020304" pitchFamily="18" charset="0"/>
              </a:rPr>
              <a:t>谢谢观赏！</a:t>
            </a:r>
            <a:endParaRPr lang="en-US" altLang="zh-CN" sz="3600" b="1" dirty="0">
              <a:solidFill>
                <a:srgbClr val="282917"/>
              </a:solidFill>
              <a:latin typeface="Times New Roman" panose="02020603050405020304" pitchFamily="18" charset="0"/>
            </a:endParaRPr>
          </a:p>
          <a:p>
            <a:pPr eaLnBrk="1" hangingPunct="1"/>
            <a:r>
              <a:rPr lang="en-US" altLang="zh-CN" sz="3600" b="1" dirty="0">
                <a:solidFill>
                  <a:srgbClr val="282917"/>
                </a:solidFill>
                <a:latin typeface="Times New Roman" panose="02020603050405020304" pitchFamily="18" charset="0"/>
              </a:rPr>
              <a:t>            </a:t>
            </a:r>
            <a:endParaRPr lang="en-US" altLang="zh-CN" sz="3600" b="1" dirty="0">
              <a:solidFill>
                <a:srgbClr val="282917"/>
              </a:solidFill>
              <a:latin typeface="Times New Roman" panose="02020603050405020304" pitchFamily="18" charset="0"/>
            </a:endParaRPr>
          </a:p>
          <a:p>
            <a:pPr eaLnBrk="1" hangingPunct="1"/>
            <a:r>
              <a:rPr lang="en-US" altLang="zh-CN" sz="3600" b="1" dirty="0">
                <a:solidFill>
                  <a:srgbClr val="282917"/>
                </a:solidFill>
                <a:latin typeface="Times New Roman" panose="02020603050405020304" pitchFamily="18" charset="0"/>
              </a:rPr>
              <a:t>                    </a:t>
            </a:r>
            <a:endParaRPr lang="zh-CN" altLang="en-US" sz="2400" b="1"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内容占位符 2"/>
          <p:cNvSpPr>
            <a:spLocks noGrp="1"/>
          </p:cNvSpPr>
          <p:nvPr>
            <p:ph idx="1"/>
          </p:nvPr>
        </p:nvSpPr>
        <p:spPr>
          <a:xfrm>
            <a:off x="1030605" y="1106170"/>
            <a:ext cx="7759700" cy="5419090"/>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Causes of complaints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索赔的原因</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complaints are usually made by the buyers, and the reasons of complaints could be various. The buyers may lodge claims against the sellers for the following reasons: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(1)Late delivery, wrong delivery or non-delivery;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(2)Poor quality of products or services;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(3)Damaged goods;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(4)Improper packing;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(5)Incomplete documentation;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(6)Goods shortage;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(7)Other breaches of contract.</a:t>
            </a:r>
            <a:endParaRPr kumimoji="0" lang="zh-CN"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a:xfrm>
            <a:off x="1076325" y="1062038"/>
            <a:ext cx="7580313" cy="5530850"/>
          </a:xfrm>
        </p:spPr>
        <p:txBody>
          <a:bodyPr vert="horz" wrap="square" lIns="91440" tIns="45720" rIns="91440" bIns="45720" anchor="t" anchorCtr="0"/>
          <a:p>
            <a:pPr algn="just">
              <a:buNone/>
            </a:pPr>
            <a:r>
              <a:rPr lang="en-US" altLang="zh-CN" sz="2000" dirty="0">
                <a:solidFill>
                  <a:srgbClr val="282917"/>
                </a:solidFill>
                <a:latin typeface="Times New Roman" panose="02020603050405020304" pitchFamily="18" charset="0"/>
              </a:rPr>
              <a:t>   Content of a complaint letter (投诉函的内容) </a:t>
            </a:r>
            <a:endParaRPr lang="en-US" altLang="zh-CN" sz="200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In the letter, it is important to cover the followings:</a:t>
            </a:r>
            <a:endParaRPr lang="en-US" altLang="zh-CN" sz="200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Firstly, identify the reason you are writing to make a complaint and provide a fully detailed narrative or description of the problem. </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Secondly, explain why your request should be granted. Presenting the evidence is not enough: state the reasons why this evidence indicates your request should be granted.</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Thirdly, suggest why it is in the recipient's best interest to grant your request: appeal to the recipient's sense of fairness, desire for continued business, but don't threaten.</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Finally, ask for some kind of compensation; state exactly what compensation you desire, either before or discussing the problem or the reasons for granting the compensation.</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403350" y="1052830"/>
            <a:ext cx="7045960" cy="5015865"/>
          </a:xfrm>
          <a:prstGeom prst="rect">
            <a:avLst/>
          </a:prstGeom>
          <a:noFill/>
        </p:spPr>
        <p:txBody>
          <a:bodyPr wrap="square" rtlCol="0">
            <a:spAutoFit/>
          </a:bodyPr>
          <a:p>
            <a:pPr algn="just"/>
            <a:r>
              <a:rPr lang="zh-CN" altLang="en-US" sz="2000" b="1">
                <a:latin typeface="Times New Roman" panose="02020603050405020304" pitchFamily="18" charset="0"/>
                <a:cs typeface="Times New Roman" panose="02020603050405020304" pitchFamily="18" charset="0"/>
                <a:sym typeface="+mn-ea"/>
              </a:rPr>
              <a:t>Tips for writing a complaint letter (投诉函写作技巧)</a:t>
            </a:r>
            <a:br>
              <a:rPr lang="zh-CN" altLang="en-US" sz="2000">
                <a:latin typeface="Times New Roman" panose="02020603050405020304" pitchFamily="18" charset="0"/>
                <a:cs typeface="Times New Roman" panose="02020603050405020304" pitchFamily="18" charset="0"/>
                <a:sym typeface="+mn-ea"/>
              </a:rPr>
            </a:b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Complain or claim immediately. Complain or claim without any hesitation or the least delay when you find out a defect,</a:t>
            </a: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damage, deficiency or a delay in connection with your goods.</a:t>
            </a:r>
            <a:br>
              <a:rPr lang="zh-CN" altLang="en-US" sz="2000">
                <a:latin typeface="Times New Roman" panose="02020603050405020304" pitchFamily="18" charset="0"/>
                <a:cs typeface="Times New Roman" panose="02020603050405020304" pitchFamily="18" charset="0"/>
                <a:sym typeface="+mn-ea"/>
              </a:rPr>
            </a:b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Address the reader politely. Do not resort to sarcasm or name-calling. Make sure that your letter is polite and business-like.</a:t>
            </a:r>
            <a:br>
              <a:rPr lang="zh-CN" altLang="en-US" sz="2000">
                <a:latin typeface="Times New Roman" panose="02020603050405020304" pitchFamily="18" charset="0"/>
                <a:cs typeface="Times New Roman" panose="02020603050405020304" pitchFamily="18" charset="0"/>
                <a:sym typeface="+mn-ea"/>
              </a:rPr>
            </a:b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Explain the problem clearly and objectively by providing specific details. Make it clear what your inconveniences are and what has failed to be done. Keep the letter short by deleting any narrative words and expressions.</a:t>
            </a:r>
            <a:r>
              <a:rPr lang="en-US" altLang="zh-CN" sz="2000">
                <a:latin typeface="Times New Roman" panose="02020603050405020304" pitchFamily="18" charset="0"/>
                <a:cs typeface="Times New Roman" panose="02020603050405020304" pitchFamily="18" charset="0"/>
                <a:sym typeface="+mn-ea"/>
              </a:rPr>
              <a:t>                                                                  </a:t>
            </a:r>
            <a:br>
              <a:rPr lang="zh-CN" altLang="en-US" sz="2000">
                <a:latin typeface="Times New Roman" panose="02020603050405020304" pitchFamily="18" charset="0"/>
                <a:cs typeface="Times New Roman" panose="02020603050405020304" pitchFamily="18" charset="0"/>
                <a:sym typeface="+mn-ea"/>
              </a:rPr>
            </a:b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Make a specific request. Clearly spell out what action you want taken.</a:t>
            </a: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Never leave it up to your reader to guess!</a:t>
            </a:r>
            <a:br>
              <a:rPr lang="zh-CN" altLang="en-US" sz="2000">
                <a:latin typeface="Times New Roman" panose="02020603050405020304" pitchFamily="18" charset="0"/>
                <a:cs typeface="Times New Roman" panose="02020603050405020304" pitchFamily="18" charset="0"/>
                <a:sym typeface="+mn-ea"/>
              </a:rPr>
            </a:br>
            <a:r>
              <a:rPr lang="en-US" altLang="zh-CN" sz="2000">
                <a:latin typeface="Times New Roman" panose="02020603050405020304" pitchFamily="18" charset="0"/>
                <a:cs typeface="Times New Roman" panose="02020603050405020304" pitchFamily="18" charset="0"/>
                <a:sym typeface="+mn-ea"/>
              </a:rPr>
              <a:t>       </a:t>
            </a:r>
            <a:r>
              <a:rPr lang="zh-CN" altLang="en-US" sz="2000">
                <a:latin typeface="Times New Roman" panose="02020603050405020304" pitchFamily="18" charset="0"/>
                <a:cs typeface="Times New Roman" panose="02020603050405020304" pitchFamily="18" charset="0"/>
                <a:sym typeface="+mn-ea"/>
              </a:rPr>
              <a:t>Stronger terms may be used in your follow-up complaints if you fail to get a reply or a satisfactory correction from the reader within a reasonable time. Even this letter, however, should be addressed politely.</a:t>
            </a:r>
            <a:endParaRPr lang="zh-CN" altLang="en-US" sz="2000">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内容占位符 2"/>
          <p:cNvSpPr>
            <a:spLocks noGrp="1"/>
          </p:cNvSpPr>
          <p:nvPr>
            <p:ph idx="1"/>
          </p:nvPr>
        </p:nvSpPr>
        <p:spPr>
          <a:xfrm>
            <a:off x="971550" y="189230"/>
            <a:ext cx="7961313" cy="5360988"/>
          </a:xfrm>
        </p:spPr>
        <p:txBody>
          <a:bodyPr vert="horz" wrap="square" lIns="91440" tIns="45720" rIns="91440" bIns="45720" anchor="t" anchorCtr="0"/>
          <a:p>
            <a:pPr>
              <a:buNone/>
            </a:pPr>
            <a:r>
              <a:rPr lang="en-US" altLang="zh-CN" sz="2400" i="1" dirty="0">
                <a:solidFill>
                  <a:srgbClr val="282917"/>
                </a:solidFill>
                <a:latin typeface="Times New Roman" panose="02020603050405020304" pitchFamily="18" charset="0"/>
              </a:rPr>
              <a:t>Task 1</a:t>
            </a:r>
            <a:endParaRPr lang="zh-CN" altLang="zh-CN" sz="2400" dirty="0">
              <a:solidFill>
                <a:srgbClr val="FF0000"/>
              </a:solidFill>
              <a:latin typeface="Times New Roman" panose="02020603050405020304" pitchFamily="18" charset="0"/>
            </a:endParaRPr>
          </a:p>
          <a:p>
            <a:pPr>
              <a:buNone/>
            </a:pPr>
            <a:r>
              <a:rPr lang="en-US" altLang="zh-CN" sz="2400" dirty="0">
                <a:solidFill>
                  <a:srgbClr val="282917"/>
                </a:solidFill>
                <a:latin typeface="Times New Roman" panose="02020603050405020304" pitchFamily="18" charset="0"/>
              </a:rPr>
              <a:t>Directions: Reading and Comprehension.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1.The purpose of writing a complaint letter is to _________.</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 express anger           B. request compensation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C. criticize provider      D. analyze problem</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2.When writing a complaint letter, it is important to express in a ________ way.</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 offensive      B. critical        C. demanding      D. modest</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3.Which of the following is not necessary in a complaint letter?</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 possible solution        B. full details of the problem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C. company profile         D. Dissatisfaction</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4.A company which has received a box of broken cups might complain about _______.</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 late delivery     B. improper packing      C. Poor quality      </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D. goods shortage</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5.A company which receives products 10 days after the agreed date might complain about _______.</a:t>
            </a:r>
            <a:endParaRPr lang="en-US" altLang="zh-CN" sz="2000" b="0" dirty="0">
              <a:solidFill>
                <a:srgbClr val="282917"/>
              </a:solidFill>
              <a:latin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rPr>
              <a:t>    A. late delivery B. improper packing C. goods shortageD. </a:t>
            </a:r>
            <a:r>
              <a:rPr lang="en-US" altLang="zh-CN" sz="2000" b="0" dirty="0">
                <a:solidFill>
                  <a:srgbClr val="282917"/>
                </a:solidFill>
                <a:latin typeface="Times New Roman" panose="02020603050405020304" pitchFamily="18" charset="0"/>
              </a:rPr>
              <a:t>damaged goods</a:t>
            </a:r>
            <a:endParaRPr lang="en-US" altLang="zh-CN" sz="2000" b="0" dirty="0">
              <a:solidFill>
                <a:srgbClr val="282917"/>
              </a:solidFill>
              <a:latin typeface="Times New Roman" panose="02020603050405020304" pitchFamily="18" charset="0"/>
            </a:endParaRPr>
          </a:p>
        </p:txBody>
      </p:sp>
      <p:sp>
        <p:nvSpPr>
          <p:cNvPr id="2" name="内容占位符 2"/>
          <p:cNvSpPr>
            <a:spLocks noGrp="1"/>
          </p:cNvSpPr>
          <p:nvPr/>
        </p:nvSpPr>
        <p:spPr>
          <a:xfrm>
            <a:off x="6372225" y="1052830"/>
            <a:ext cx="535305" cy="5276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B   </a:t>
            </a:r>
            <a:endParaRPr lang="zh-CN" altLang="en-US" sz="2000" dirty="0"/>
          </a:p>
        </p:txBody>
      </p:sp>
      <p:sp>
        <p:nvSpPr>
          <p:cNvPr id="3" name="内容占位符 2"/>
          <p:cNvSpPr>
            <a:spLocks noGrp="1"/>
          </p:cNvSpPr>
          <p:nvPr/>
        </p:nvSpPr>
        <p:spPr>
          <a:xfrm>
            <a:off x="7811770" y="2061210"/>
            <a:ext cx="535305" cy="5276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D   </a:t>
            </a:r>
            <a:endParaRPr lang="zh-CN" altLang="en-US" sz="2000" dirty="0"/>
          </a:p>
        </p:txBody>
      </p:sp>
      <p:sp>
        <p:nvSpPr>
          <p:cNvPr id="4" name="内容占位符 2"/>
          <p:cNvSpPr>
            <a:spLocks noGrp="1"/>
          </p:cNvSpPr>
          <p:nvPr/>
        </p:nvSpPr>
        <p:spPr>
          <a:xfrm>
            <a:off x="7596505" y="3209290"/>
            <a:ext cx="535305" cy="45974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C  </a:t>
            </a:r>
            <a:endParaRPr lang="zh-CN" altLang="en-US" sz="2000" dirty="0"/>
          </a:p>
        </p:txBody>
      </p:sp>
      <p:sp>
        <p:nvSpPr>
          <p:cNvPr id="5" name="内容占位符 2"/>
          <p:cNvSpPr>
            <a:spLocks noGrp="1"/>
          </p:cNvSpPr>
          <p:nvPr/>
        </p:nvSpPr>
        <p:spPr>
          <a:xfrm>
            <a:off x="2267585" y="4509135"/>
            <a:ext cx="535305" cy="5276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B   </a:t>
            </a:r>
            <a:endParaRPr lang="zh-CN" altLang="en-US" sz="2000" dirty="0"/>
          </a:p>
        </p:txBody>
      </p:sp>
      <p:sp>
        <p:nvSpPr>
          <p:cNvPr id="6" name="内容占位符 2"/>
          <p:cNvSpPr>
            <a:spLocks noGrp="1"/>
          </p:cNvSpPr>
          <p:nvPr/>
        </p:nvSpPr>
        <p:spPr>
          <a:xfrm>
            <a:off x="3131820" y="5949315"/>
            <a:ext cx="535305" cy="52768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A   </a:t>
            </a:r>
            <a:endParaRPr lang="zh-CN" altLang="en-US" sz="2000" dirty="0"/>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br>
              <a:rPr lang="zh-CN" altLang="zh-CN"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br>
              <a:rPr lang="zh-CN" altLang="zh-CN" dirty="0"/>
            </a:br>
            <a:endParaRPr lang="zh-CN" altLang="en-US" dirty="0"/>
          </a:p>
        </p:txBody>
      </p:sp>
      <p:sp>
        <p:nvSpPr>
          <p:cNvPr id="3" name="内容占位符 2"/>
          <p:cNvSpPr>
            <a:spLocks noGrp="1"/>
          </p:cNvSpPr>
          <p:nvPr>
            <p:ph idx="1"/>
          </p:nvPr>
        </p:nvSpPr>
        <p:spPr>
          <a:xfrm>
            <a:off x="971550" y="1497013"/>
            <a:ext cx="7961313"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Mr. Petri:</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We haven’t got the personal computers we ordered on June 3.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On June 3, we placed an order for ten sets of personal computers. When we discussed the matter on delivery, you promised that it would be made before June 20. However, it is 10 days past the deadline, and your goods still have not reached us.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7" name="直接箭头连接符 6"/>
          <p:cNvCxnSpPr>
            <a:stCxn id="14341" idx="1"/>
          </p:cNvCxnSpPr>
          <p:nvPr/>
        </p:nvCxnSpPr>
        <p:spPr>
          <a:xfrm flipH="1">
            <a:off x="3203575" y="1541463"/>
            <a:ext cx="647700" cy="2317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41" name="TextBox 11"/>
          <p:cNvSpPr txBox="1"/>
          <p:nvPr/>
        </p:nvSpPr>
        <p:spPr>
          <a:xfrm>
            <a:off x="3851275" y="1341438"/>
            <a:ext cx="1441450" cy="400050"/>
          </a:xfrm>
          <a:prstGeom prst="rect">
            <a:avLst/>
          </a:prstGeom>
          <a:noFill/>
          <a:ln w="9525" cap="flat" cmpd="sng">
            <a:solidFill>
              <a:srgbClr val="000000"/>
            </a:solidFill>
            <a:prstDash val="solid"/>
            <a:miter/>
            <a:headEnd type="none" w="med" len="med"/>
            <a:tailEnd type="none" w="med" len="med"/>
          </a:ln>
        </p:spPr>
        <p:txBody>
          <a:bodyPr>
            <a:spAutoFit/>
          </a:bodyPr>
          <a:p>
            <a:pPr eaLnBrk="1" hangingPunct="1"/>
            <a:r>
              <a:rPr lang="en-US" altLang="zh-CN" sz="2000" dirty="0">
                <a:latin typeface="Times New Roman" panose="02020603050405020304" pitchFamily="18" charset="0"/>
              </a:rPr>
              <a:t>Salutation </a:t>
            </a:r>
            <a:endParaRPr lang="zh-CN" altLang="en-US" sz="2000" dirty="0">
              <a:latin typeface="Times New Roman" panose="02020603050405020304" pitchFamily="18" charset="0"/>
              <a:ea typeface="Times New Roman" panose="02020603050405020304" pitchFamily="18" charset="0"/>
            </a:endParaRPr>
          </a:p>
        </p:txBody>
      </p:sp>
      <p:cxnSp>
        <p:nvCxnSpPr>
          <p:cNvPr id="14" name="直接箭头连接符 13"/>
          <p:cNvCxnSpPr/>
          <p:nvPr/>
        </p:nvCxnSpPr>
        <p:spPr>
          <a:xfrm flipH="1">
            <a:off x="5651500" y="1773238"/>
            <a:ext cx="649288" cy="431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43" name="TextBox 14"/>
          <p:cNvSpPr txBox="1"/>
          <p:nvPr/>
        </p:nvSpPr>
        <p:spPr>
          <a:xfrm>
            <a:off x="6300788" y="1341438"/>
            <a:ext cx="2735262" cy="706437"/>
          </a:xfrm>
          <a:prstGeom prst="rect">
            <a:avLst/>
          </a:prstGeom>
          <a:noFill/>
          <a:ln w="9525" cap="flat" cmpd="sng">
            <a:solidFill>
              <a:schemeClr val="tx1"/>
            </a:solidFill>
            <a:prstDash val="solid"/>
            <a:miter/>
            <a:headEnd type="none" w="med" len="med"/>
            <a:tailEnd type="none" w="med" len="med"/>
          </a:ln>
        </p:spPr>
        <p:txBody>
          <a:bodyPr>
            <a:spAutoFit/>
          </a:bodyPr>
          <a:p>
            <a:pPr eaLnBrk="1" hangingPunct="1"/>
            <a:r>
              <a:rPr lang="en-US" altLang="zh-CN" sz="2000" dirty="0">
                <a:latin typeface="Times New Roman" panose="02020603050405020304" pitchFamily="18" charset="0"/>
              </a:rPr>
              <a:t>The reason for making complaint</a:t>
            </a:r>
            <a:endParaRPr lang="zh-CN" altLang="en-US" sz="2000" dirty="0">
              <a:latin typeface="Times New Roman" panose="02020603050405020304" pitchFamily="18" charset="0"/>
              <a:ea typeface="Times New Roman" panose="02020603050405020304" pitchFamily="18" charset="0"/>
            </a:endParaRPr>
          </a:p>
        </p:txBody>
      </p:sp>
      <p:cxnSp>
        <p:nvCxnSpPr>
          <p:cNvPr id="17" name="直接箭头连接符 16"/>
          <p:cNvCxnSpPr>
            <a:stCxn id="14345" idx="1"/>
          </p:cNvCxnSpPr>
          <p:nvPr/>
        </p:nvCxnSpPr>
        <p:spPr>
          <a:xfrm flipH="1" flipV="1">
            <a:off x="4900613" y="4351338"/>
            <a:ext cx="1003300" cy="449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45" name="TextBox 19"/>
          <p:cNvSpPr txBox="1"/>
          <p:nvPr/>
        </p:nvSpPr>
        <p:spPr>
          <a:xfrm>
            <a:off x="5903913" y="4292600"/>
            <a:ext cx="2628900" cy="1016000"/>
          </a:xfrm>
          <a:prstGeom prst="rect">
            <a:avLst/>
          </a:prstGeom>
          <a:noFill/>
          <a:ln w="9525" cap="flat" cmpd="sng">
            <a:solidFill>
              <a:schemeClr val="tx1"/>
            </a:solidFill>
            <a:prstDash val="solid"/>
            <a:miter/>
            <a:headEnd type="none" w="med" len="med"/>
            <a:tailEnd type="none" w="med" len="med"/>
          </a:ln>
        </p:spPr>
        <p:txBody>
          <a:bodyPr>
            <a:spAutoFit/>
          </a:bodyPr>
          <a:p>
            <a:pPr eaLnBrk="1" hangingPunct="1"/>
            <a:r>
              <a:rPr lang="en-US" altLang="zh-CN" sz="2000" dirty="0">
                <a:latin typeface="Times New Roman" panose="02020603050405020304" pitchFamily="18" charset="0"/>
              </a:rPr>
              <a:t>Stating background situation and relevant details</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91440" tIns="45720" rIns="91440" bIns="45720" anchor="ctr" anchorCtr="0"/>
          <a:p>
            <a:endParaRPr lang="zh-CN" altLang="en-US" dirty="0"/>
          </a:p>
        </p:txBody>
      </p:sp>
      <p:sp>
        <p:nvSpPr>
          <p:cNvPr id="15363" name="内容占位符 2"/>
          <p:cNvSpPr>
            <a:spLocks noGrp="1"/>
          </p:cNvSpPr>
          <p:nvPr>
            <p:ph idx="1"/>
          </p:nvPr>
        </p:nvSpPr>
        <p:spPr/>
        <p:txBody>
          <a:bodyPr vert="horz" wrap="square" lIns="91440" tIns="45720" rIns="91440" bIns="45720" anchor="t" anchorCtr="0"/>
          <a:p>
            <a:pPr marL="0" indent="0" algn="just">
              <a:buNone/>
            </a:pPr>
            <a:r>
              <a:rPr lang="en-US" altLang="zh-CN" sz="2000" b="0" dirty="0">
                <a:solidFill>
                  <a:schemeClr val="tx1"/>
                </a:solidFill>
                <a:latin typeface="Times New Roman" panose="02020603050405020304" pitchFamily="18" charset="0"/>
              </a:rPr>
              <a:t>We need these PCs urgently to improve the efficiency of our work; therefore, your failure to deliver them has put us into trouble.  </a:t>
            </a:r>
            <a:endParaRPr lang="en-US" altLang="zh-CN" sz="2000" b="0" dirty="0">
              <a:solidFill>
                <a:schemeClr val="tx1"/>
              </a:solidFill>
              <a:latin typeface="Times New Roman" panose="02020603050405020304" pitchFamily="18" charset="0"/>
            </a:endParaRPr>
          </a:p>
          <a:p>
            <a:pPr marL="0" indent="0" algn="just">
              <a:buNone/>
            </a:pPr>
            <a:r>
              <a:rPr lang="en-US" altLang="zh-CN" sz="2000" b="0" dirty="0">
                <a:solidFill>
                  <a:schemeClr val="tx1"/>
                </a:solidFill>
                <a:latin typeface="Times New Roman" panose="02020603050405020304" pitchFamily="18" charset="0"/>
              </a:rPr>
              <a:t> </a:t>
            </a:r>
            <a:endParaRPr lang="en-US" altLang="zh-CN" sz="2000" b="0" dirty="0">
              <a:solidFill>
                <a:schemeClr val="tx1"/>
              </a:solidFill>
              <a:latin typeface="Times New Roman" panose="02020603050405020304" pitchFamily="18" charset="0"/>
            </a:endParaRPr>
          </a:p>
          <a:p>
            <a:pPr marL="0" indent="0" algn="just">
              <a:buNone/>
            </a:pPr>
            <a:r>
              <a:rPr lang="en-US" altLang="zh-CN" sz="2000" b="0" dirty="0">
                <a:solidFill>
                  <a:schemeClr val="tx1"/>
                </a:solidFill>
                <a:latin typeface="Times New Roman" panose="02020603050405020304" pitchFamily="18" charset="0"/>
              </a:rPr>
              <a:t>We appreciate your seeing the matter seriously and arranging for the delivery within 5 days. I’m sorry to say if you are still unable to deliver them by July 5th, we shall reluctantly cancel our order and ask for compensation.   </a:t>
            </a:r>
            <a:endParaRPr lang="en-US" altLang="zh-CN" sz="2000" b="0" dirty="0">
              <a:solidFill>
                <a:schemeClr val="tx1"/>
              </a:solidFill>
              <a:latin typeface="Times New Roman" panose="02020603050405020304" pitchFamily="18" charset="0"/>
            </a:endParaRPr>
          </a:p>
          <a:p>
            <a:pPr marL="0" indent="0" algn="just">
              <a:buNone/>
            </a:pPr>
            <a:endParaRPr lang="en-US" altLang="zh-CN" sz="2000" b="0" dirty="0">
              <a:solidFill>
                <a:schemeClr val="tx1"/>
              </a:solidFill>
              <a:latin typeface="Times New Roman" panose="02020603050405020304" pitchFamily="18" charset="0"/>
            </a:endParaRPr>
          </a:p>
          <a:p>
            <a:pPr marL="0" indent="0" algn="just">
              <a:buNone/>
            </a:pPr>
            <a:r>
              <a:rPr lang="en-US" altLang="zh-CN" sz="2000" b="0" dirty="0">
                <a:solidFill>
                  <a:schemeClr val="tx1"/>
                </a:solidFill>
                <a:latin typeface="Times New Roman" panose="02020603050405020304" pitchFamily="18" charset="0"/>
              </a:rPr>
              <a:t> Sincerely yours,</a:t>
            </a:r>
            <a:endParaRPr lang="en-US" altLang="zh-CN" sz="2000" b="0" dirty="0">
              <a:solidFill>
                <a:schemeClr val="tx1"/>
              </a:solidFill>
              <a:latin typeface="Times New Roman" panose="02020603050405020304" pitchFamily="18" charset="0"/>
            </a:endParaRPr>
          </a:p>
          <a:p>
            <a:pPr marL="0" indent="0" algn="just">
              <a:buNone/>
            </a:pPr>
            <a:r>
              <a:rPr lang="en-US" altLang="zh-CN" sz="2000" b="0" dirty="0">
                <a:solidFill>
                  <a:schemeClr val="tx1"/>
                </a:solidFill>
                <a:latin typeface="Times New Roman" panose="02020603050405020304" pitchFamily="18" charset="0"/>
              </a:rPr>
              <a:t> Li Ming</a:t>
            </a:r>
            <a:endParaRPr lang="zh-CN" altLang="en-US" sz="2000" b="0" dirty="0">
              <a:solidFill>
                <a:schemeClr val="tx1"/>
              </a:solidFill>
              <a:latin typeface="Times New Roman" panose="02020603050405020304" pitchFamily="18" charset="0"/>
              <a:ea typeface="Times New Roman" panose="02020603050405020304" pitchFamily="18" charset="0"/>
            </a:endParaRPr>
          </a:p>
        </p:txBody>
      </p:sp>
      <p:cxnSp>
        <p:nvCxnSpPr>
          <p:cNvPr id="5" name="直接箭头连接符 4"/>
          <p:cNvCxnSpPr/>
          <p:nvPr/>
        </p:nvCxnSpPr>
        <p:spPr>
          <a:xfrm flipH="1">
            <a:off x="5364163" y="692150"/>
            <a:ext cx="647700" cy="3603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365" name="TextBox 5"/>
          <p:cNvSpPr txBox="1"/>
          <p:nvPr/>
        </p:nvSpPr>
        <p:spPr>
          <a:xfrm>
            <a:off x="6026150" y="333375"/>
            <a:ext cx="2987675" cy="400050"/>
          </a:xfrm>
          <a:prstGeom prst="rect">
            <a:avLst/>
          </a:prstGeom>
          <a:noFill/>
          <a:ln w="9525" cap="flat" cmpd="sng">
            <a:solidFill>
              <a:schemeClr val="tx1"/>
            </a:solidFill>
            <a:prstDash val="solid"/>
            <a:miter/>
            <a:headEnd type="none" w="med" len="med"/>
            <a:tailEnd type="none" w="med" len="med"/>
          </a:ln>
        </p:spPr>
        <p:txBody>
          <a:bodyPr>
            <a:spAutoFit/>
          </a:bodyPr>
          <a:p>
            <a:pPr eaLnBrk="1" hangingPunct="1"/>
            <a:r>
              <a:rPr lang="en-US" altLang="zh-CN" sz="2000" dirty="0">
                <a:latin typeface="Times New Roman" panose="02020603050405020304" pitchFamily="18" charset="0"/>
              </a:rPr>
              <a:t>Underling the consequence</a:t>
            </a:r>
            <a:endParaRPr lang="zh-CN" altLang="en-US" sz="2000" dirty="0">
              <a:latin typeface="Times New Roman" panose="02020603050405020304" pitchFamily="18" charset="0"/>
              <a:ea typeface="Times New Roman" panose="02020603050405020304" pitchFamily="18" charset="0"/>
            </a:endParaRPr>
          </a:p>
        </p:txBody>
      </p:sp>
      <p:cxnSp>
        <p:nvCxnSpPr>
          <p:cNvPr id="8" name="直接箭头连接符 7"/>
          <p:cNvCxnSpPr/>
          <p:nvPr/>
        </p:nvCxnSpPr>
        <p:spPr>
          <a:xfrm flipH="1" flipV="1">
            <a:off x="4770438" y="3259138"/>
            <a:ext cx="576263" cy="3603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367" name="TextBox 8"/>
          <p:cNvSpPr txBox="1"/>
          <p:nvPr/>
        </p:nvSpPr>
        <p:spPr>
          <a:xfrm>
            <a:off x="5364163" y="3357563"/>
            <a:ext cx="2447925" cy="400050"/>
          </a:xfrm>
          <a:prstGeom prst="rect">
            <a:avLst/>
          </a:prstGeom>
          <a:noFill/>
          <a:ln w="9525" cap="flat" cmpd="sng">
            <a:solidFill>
              <a:schemeClr val="tx1"/>
            </a:solidFill>
            <a:prstDash val="solid"/>
            <a:miter/>
            <a:headEnd type="none" w="med" len="med"/>
            <a:tailEnd type="none" w="med" len="med"/>
          </a:ln>
        </p:spPr>
        <p:txBody>
          <a:bodyPr>
            <a:spAutoFit/>
          </a:bodyPr>
          <a:p>
            <a:pPr eaLnBrk="1" hangingPunct="1"/>
            <a:r>
              <a:rPr lang="en-US" altLang="zh-CN" sz="2000" dirty="0">
                <a:latin typeface="Times New Roman" panose="02020603050405020304" pitchFamily="18" charset="0"/>
              </a:rPr>
              <a:t>Requiring solutions</a:t>
            </a: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be9b8d87-a182-4217-aee4-75507ea4fe2c"/>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18362</Words>
  <Application>WPS 演示</Application>
  <PresentationFormat/>
  <Paragraphs>422</Paragraphs>
  <Slides>32</Slides>
  <Notes>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32</vt:i4>
      </vt:variant>
    </vt:vector>
  </HeadingPairs>
  <TitlesOfParts>
    <vt:vector size="47" baseType="lpstr">
      <vt:lpstr>Arial</vt:lpstr>
      <vt:lpstr>宋体</vt:lpstr>
      <vt:lpstr>Wingdings</vt:lpstr>
      <vt:lpstr>Verdana</vt:lpstr>
      <vt:lpstr>Times New Roman</vt:lpstr>
      <vt:lpstr>Cambria Math</vt:lpstr>
      <vt:lpstr>黑体</vt:lpstr>
      <vt:lpstr>微软雅黑</vt:lpstr>
      <vt:lpstr>Arial Unicode MS</vt:lpstr>
      <vt:lpstr>Calibri</vt:lpstr>
      <vt:lpstr>Roboto Light</vt:lpstr>
      <vt:lpstr>Roboto</vt:lpstr>
      <vt:lpstr>437TGp_bizpeople_light_ani</vt:lpstr>
      <vt:lpstr>1_437TGp_bizpeople_light_ani</vt:lpstr>
      <vt:lpstr>2_437TGp_bizpeople_light_ani</vt:lpstr>
      <vt:lpstr> Unit 13 Complaint Letter 投诉函</vt:lpstr>
      <vt:lpstr> Ⅰ. Learning Objectives </vt:lpstr>
      <vt:lpstr>Ⅱ.Leading-In </vt:lpstr>
      <vt:lpstr>PowerPoint 演示文稿</vt:lpstr>
      <vt:lpstr>PowerPoint 演示文稿</vt:lpstr>
      <vt:lpstr>PowerPoint 演示文稿</vt:lpstr>
      <vt:lpstr>PowerPoint 演示文稿</vt:lpstr>
      <vt:lpstr> Ⅲ. Formatting  Case 1:  </vt:lpstr>
      <vt:lpstr>PowerPoint 演示文稿</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letter and fill in the blanks with the right expressions according to the Chinese.   </vt:lpstr>
      <vt:lpstr>PowerPoint 演示文稿</vt:lpstr>
      <vt:lpstr> Task 6  Directions: Write a complaint letter according to the given situation. </vt:lpstr>
      <vt:lpstr> </vt:lpstr>
      <vt:lpstr>VII. Read for Reference                           1. Complaint concerning poor quality product  </vt:lpstr>
      <vt:lpstr>PowerPoint 演示文稿</vt:lpstr>
      <vt:lpstr>2. Complaint regarding food poisoning</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13 Complaint Letter 投诉函</dc:title>
  <dc:creator>Administrator</dc:creator>
  <cp:lastModifiedBy>Vera~</cp:lastModifiedBy>
  <cp:revision>38</cp:revision>
  <dcterms:created xsi:type="dcterms:W3CDTF">2017-04-03T05:17:00Z</dcterms:created>
  <dcterms:modified xsi:type="dcterms:W3CDTF">2024-06-06T11:21:31Z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8DD737BE218E46BB9FBCD8817BA61FDD</vt:lpwstr>
  </property>
</Properties>
</file>